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100"/>
  </p:notesMasterIdLst>
  <p:handoutMasterIdLst>
    <p:handoutMasterId r:id="rId101"/>
  </p:handoutMasterIdLst>
  <p:sldIdLst>
    <p:sldId id="1027" r:id="rId2"/>
    <p:sldId id="1206" r:id="rId3"/>
    <p:sldId id="1297" r:id="rId4"/>
    <p:sldId id="1298" r:id="rId5"/>
    <p:sldId id="1299" r:id="rId6"/>
    <p:sldId id="1277" r:id="rId7"/>
    <p:sldId id="1278" r:id="rId8"/>
    <p:sldId id="1249" r:id="rId9"/>
    <p:sldId id="1276" r:id="rId10"/>
    <p:sldId id="1240" r:id="rId11"/>
    <p:sldId id="1296" r:id="rId12"/>
    <p:sldId id="1217" r:id="rId13"/>
    <p:sldId id="1229" r:id="rId14"/>
    <p:sldId id="1280" r:id="rId15"/>
    <p:sldId id="1279" r:id="rId16"/>
    <p:sldId id="1220" r:id="rId17"/>
    <p:sldId id="1219" r:id="rId18"/>
    <p:sldId id="1197" r:id="rId19"/>
    <p:sldId id="1282" r:id="rId20"/>
    <p:sldId id="1281" r:id="rId21"/>
    <p:sldId id="1233" r:id="rId22"/>
    <p:sldId id="1234" r:id="rId23"/>
    <p:sldId id="1235" r:id="rId24"/>
    <p:sldId id="1236" r:id="rId25"/>
    <p:sldId id="1209" r:id="rId26"/>
    <p:sldId id="1230" r:id="rId27"/>
    <p:sldId id="1207" r:id="rId28"/>
    <p:sldId id="1245" r:id="rId29"/>
    <p:sldId id="1246" r:id="rId30"/>
    <p:sldId id="1247" r:id="rId31"/>
    <p:sldId id="1237" r:id="rId32"/>
    <p:sldId id="1198" r:id="rId33"/>
    <p:sldId id="1222" r:id="rId34"/>
    <p:sldId id="1272" r:id="rId35"/>
    <p:sldId id="1273" r:id="rId36"/>
    <p:sldId id="1274" r:id="rId37"/>
    <p:sldId id="1210" r:id="rId38"/>
    <p:sldId id="1241" r:id="rId39"/>
    <p:sldId id="1242" r:id="rId40"/>
    <p:sldId id="1243" r:id="rId41"/>
    <p:sldId id="1212" r:id="rId42"/>
    <p:sldId id="1250" r:id="rId43"/>
    <p:sldId id="1224" r:id="rId44"/>
    <p:sldId id="1225" r:id="rId45"/>
    <p:sldId id="1226" r:id="rId46"/>
    <p:sldId id="1227" r:id="rId47"/>
    <p:sldId id="1238" r:id="rId48"/>
    <p:sldId id="1221" r:id="rId49"/>
    <p:sldId id="1223" r:id="rId50"/>
    <p:sldId id="1248" r:id="rId51"/>
    <p:sldId id="1289" r:id="rId52"/>
    <p:sldId id="1285" r:id="rId53"/>
    <p:sldId id="1287" r:id="rId54"/>
    <p:sldId id="1288" r:id="rId55"/>
    <p:sldId id="1290" r:id="rId56"/>
    <p:sldId id="1295" r:id="rId57"/>
    <p:sldId id="1293" r:id="rId58"/>
    <p:sldId id="1294" r:id="rId59"/>
    <p:sldId id="1199" r:id="rId60"/>
    <p:sldId id="1213" r:id="rId61"/>
    <p:sldId id="1216" r:id="rId62"/>
    <p:sldId id="1215" r:id="rId63"/>
    <p:sldId id="1214" r:id="rId64"/>
    <p:sldId id="1251" r:id="rId65"/>
    <p:sldId id="1252" r:id="rId66"/>
    <p:sldId id="1253" r:id="rId67"/>
    <p:sldId id="1254" r:id="rId68"/>
    <p:sldId id="1255" r:id="rId69"/>
    <p:sldId id="1256" r:id="rId70"/>
    <p:sldId id="1257" r:id="rId71"/>
    <p:sldId id="1258" r:id="rId72"/>
    <p:sldId id="1259" r:id="rId73"/>
    <p:sldId id="1260" r:id="rId74"/>
    <p:sldId id="1261" r:id="rId75"/>
    <p:sldId id="1262" r:id="rId76"/>
    <p:sldId id="1263" r:id="rId77"/>
    <p:sldId id="1264" r:id="rId78"/>
    <p:sldId id="1265" r:id="rId79"/>
    <p:sldId id="1266" r:id="rId80"/>
    <p:sldId id="1267" r:id="rId81"/>
    <p:sldId id="1268" r:id="rId82"/>
    <p:sldId id="1269" r:id="rId83"/>
    <p:sldId id="1270" r:id="rId84"/>
    <p:sldId id="1271" r:id="rId85"/>
    <p:sldId id="1239" r:id="rId86"/>
    <p:sldId id="1283" r:id="rId87"/>
    <p:sldId id="1286" r:id="rId88"/>
    <p:sldId id="1284" r:id="rId89"/>
    <p:sldId id="1205" r:id="rId90"/>
    <p:sldId id="1201" r:id="rId91"/>
    <p:sldId id="1202" r:id="rId92"/>
    <p:sldId id="1203" r:id="rId93"/>
    <p:sldId id="1204" r:id="rId94"/>
    <p:sldId id="1191" r:id="rId95"/>
    <p:sldId id="1192" r:id="rId96"/>
    <p:sldId id="1193" r:id="rId97"/>
    <p:sldId id="1194" r:id="rId98"/>
    <p:sldId id="1211" r:id="rId99"/>
  </p:sldIdLst>
  <p:sldSz cx="12188825" cy="6858000"/>
  <p:notesSz cx="6858000" cy="9144000"/>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 id="1297"/>
            <p14:sldId id="1298"/>
            <p14:sldId id="1299"/>
            <p14:sldId id="1277"/>
            <p14:sldId id="1278"/>
            <p14:sldId id="1249"/>
            <p14:sldId id="1276"/>
            <p14:sldId id="1240"/>
            <p14:sldId id="1296"/>
          </p14:sldIdLst>
        </p14:section>
        <p14:section name="Getting a Docker Endpoint" id="{947CAB1F-1CCD-2547-B122-378E04B9DA88}">
          <p14:sldIdLst>
            <p14:sldId id="1217"/>
            <p14:sldId id="1229"/>
            <p14:sldId id="1280"/>
            <p14:sldId id="1279"/>
            <p14:sldId id="1220"/>
            <p14:sldId id="1219"/>
          </p14:sldIdLst>
        </p14:section>
        <p14:section name="Docker Introduction" id="{BECE23A3-7BC9-3A4D-885F-B8CE2BE43864}">
          <p14:sldIdLst>
            <p14:sldId id="1197"/>
            <p14:sldId id="1282"/>
            <p14:sldId id="1281"/>
            <p14:sldId id="1233"/>
            <p14:sldId id="1234"/>
            <p14:sldId id="1235"/>
            <p14:sldId id="1236"/>
            <p14:sldId id="1209"/>
          </p14:sldIdLst>
        </p14:section>
        <p14:section name="Docker Objects" id="{0B5D4097-BF62-9F4D-8479-34D52493E49C}">
          <p14:sldIdLst>
            <p14:sldId id="1230"/>
            <p14:sldId id="1207"/>
            <p14:sldId id="1245"/>
            <p14:sldId id="1246"/>
            <p14:sldId id="1247"/>
            <p14:sldId id="1237"/>
          </p14:sldIdLst>
        </p14:section>
        <p14:section name="Initial Hands-on" id="{67AADAF9-2244-914C-AC0F-98B9C826CDEC}">
          <p14:sldIdLst>
            <p14:sldId id="1198"/>
            <p14:sldId id="1222"/>
            <p14:sldId id="1272"/>
            <p14:sldId id="1273"/>
            <p14:sldId id="1274"/>
            <p14:sldId id="1210"/>
            <p14:sldId id="1241"/>
            <p14:sldId id="1242"/>
            <p14:sldId id="1243"/>
            <p14:sldId id="1212"/>
            <p14:sldId id="1250"/>
            <p14:sldId id="1224"/>
            <p14:sldId id="1225"/>
            <p14:sldId id="1226"/>
            <p14:sldId id="1227"/>
            <p14:sldId id="1238"/>
          </p14:sldIdLst>
        </p14:section>
        <p14:section name="Operating Containers" id="{7C211A70-579C-F648-93B1-6F5FD390EB1D}">
          <p14:sldIdLst>
            <p14:sldId id="1221"/>
            <p14:sldId id="1223"/>
            <p14:sldId id="1248"/>
          </p14:sldIdLst>
        </p14:section>
        <p14:section name="Orchestration" id="{02CBD72B-29B0-AA47-A110-08BF6523110F}">
          <p14:sldIdLst>
            <p14:sldId id="1289"/>
            <p14:sldId id="1285"/>
            <p14:sldId id="1287"/>
            <p14:sldId id="1288"/>
            <p14:sldId id="1290"/>
            <p14:sldId id="1295"/>
            <p14:sldId id="1293"/>
            <p14:sldId id="1294"/>
          </p14:sldIdLst>
        </p14:section>
        <p14:section name="Storage" id="{A3897AE9-96CD-E947-95DA-BAFA3C965872}">
          <p14:sldIdLst>
            <p14:sldId id="1199"/>
            <p14:sldId id="1213"/>
            <p14:sldId id="1216"/>
            <p14:sldId id="1215"/>
            <p14:sldId id="1214"/>
            <p14:sldId id="1251"/>
            <p14:sldId id="1252"/>
            <p14:sldId id="1253"/>
            <p14:sldId id="1254"/>
            <p14:sldId id="1255"/>
            <p14:sldId id="1256"/>
            <p14:sldId id="1257"/>
            <p14:sldId id="1258"/>
          </p14:sldIdLst>
        </p14:section>
        <p14:section name="Networking" id="{A9FE2036-8C0B-0842-AABB-028EA1BAC2A5}">
          <p14:sldIdLst>
            <p14:sldId id="1259"/>
            <p14:sldId id="1260"/>
            <p14:sldId id="1261"/>
            <p14:sldId id="1262"/>
            <p14:sldId id="1263"/>
            <p14:sldId id="1264"/>
            <p14:sldId id="1265"/>
            <p14:sldId id="1266"/>
            <p14:sldId id="1267"/>
            <p14:sldId id="1268"/>
            <p14:sldId id="1269"/>
            <p14:sldId id="1270"/>
            <p14:sldId id="1271"/>
          </p14:sldIdLst>
        </p14:section>
        <p14:section name="Security" id="{49F381F7-21CF-054F-AEFD-4E444780681E}">
          <p14:sldIdLst>
            <p14:sldId id="1239"/>
          </p14:sldIdLst>
        </p14:section>
        <p14:section name="CI/CD" id="{909E7FCB-C769-8644-BB07-87219061B7CA}">
          <p14:sldIdLst>
            <p14:sldId id="1283"/>
            <p14:sldId id="1286"/>
            <p14:sldId id="1284"/>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1" autoAdjust="0"/>
    <p:restoredTop sz="95673" autoAdjust="0"/>
  </p:normalViewPr>
  <p:slideViewPr>
    <p:cSldViewPr snapToGrid="0" snapToObjects="1">
      <p:cViewPr varScale="1">
        <p:scale>
          <a:sx n="108" d="100"/>
          <a:sy n="108" d="100"/>
        </p:scale>
        <p:origin x="488" y="184"/>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10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Scanlan" userId="b80cbe1f-8a2e-486d-8db6-f9869407c991" providerId="ADAL" clId="{62B5E4D4-F887-854A-848D-867F26AC5B52}"/>
    <pc:docChg chg="undo custSel addSld modSld">
      <pc:chgData name="Tom Scanlan" userId="b80cbe1f-8a2e-486d-8db6-f9869407c991" providerId="ADAL" clId="{62B5E4D4-F887-854A-848D-867F26AC5B52}" dt="2018-03-14T20:45:14.171" v="389" actId="20577"/>
      <pc:docMkLst>
        <pc:docMk/>
      </pc:docMkLst>
      <pc:sldChg chg="modTransition">
        <pc:chgData name="Tom Scanlan" userId="b80cbe1f-8a2e-486d-8db6-f9869407c991" providerId="ADAL" clId="{62B5E4D4-F887-854A-848D-867F26AC5B52}" dt="2018-03-14T20:34:35.230" v="224"/>
        <pc:sldMkLst>
          <pc:docMk/>
          <pc:sldMk cId="2347207861" sldId="1206"/>
        </pc:sldMkLst>
      </pc:sldChg>
      <pc:sldChg chg="modSp">
        <pc:chgData name="Tom Scanlan" userId="b80cbe1f-8a2e-486d-8db6-f9869407c991" providerId="ADAL" clId="{62B5E4D4-F887-854A-848D-867F26AC5B52}" dt="2018-03-14T20:31:36.268" v="194" actId="20577"/>
        <pc:sldMkLst>
          <pc:docMk/>
          <pc:sldMk cId="2807147666" sldId="1296"/>
        </pc:sldMkLst>
        <pc:spChg chg="mod">
          <ac:chgData name="Tom Scanlan" userId="b80cbe1f-8a2e-486d-8db6-f9869407c991" providerId="ADAL" clId="{62B5E4D4-F887-854A-848D-867F26AC5B52}" dt="2018-03-14T20:31:36.268" v="194" actId="20577"/>
          <ac:spMkLst>
            <pc:docMk/>
            <pc:sldMk cId="2807147666" sldId="1296"/>
            <ac:spMk id="2" creationId="{1259F26D-1444-3A4C-9643-D9A9A79BDED9}"/>
          </ac:spMkLst>
        </pc:spChg>
      </pc:sldChg>
      <pc:sldChg chg="delSp modSp add">
        <pc:chgData name="Tom Scanlan" userId="b80cbe1f-8a2e-486d-8db6-f9869407c991" providerId="ADAL" clId="{62B5E4D4-F887-854A-848D-867F26AC5B52}" dt="2018-03-14T20:35:21.883" v="227" actId="20577"/>
        <pc:sldMkLst>
          <pc:docMk/>
          <pc:sldMk cId="3942946839" sldId="1297"/>
        </pc:sldMkLst>
        <pc:spChg chg="mod">
          <ac:chgData name="Tom Scanlan" userId="b80cbe1f-8a2e-486d-8db6-f9869407c991" providerId="ADAL" clId="{62B5E4D4-F887-854A-848D-867F26AC5B52}" dt="2018-03-14T20:35:21.883" v="227" actId="20577"/>
          <ac:spMkLst>
            <pc:docMk/>
            <pc:sldMk cId="3942946839" sldId="1297"/>
            <ac:spMk id="2" creationId="{282F67B2-77D2-BD46-883C-FBEAE185813C}"/>
          </ac:spMkLst>
        </pc:spChg>
        <pc:spChg chg="mod">
          <ac:chgData name="Tom Scanlan" userId="b80cbe1f-8a2e-486d-8db6-f9869407c991" providerId="ADAL" clId="{62B5E4D4-F887-854A-848D-867F26AC5B52}" dt="2018-03-14T20:33:59.787" v="223" actId="1035"/>
          <ac:spMkLst>
            <pc:docMk/>
            <pc:sldMk cId="3942946839" sldId="1297"/>
            <ac:spMk id="13" creationId="{F7DCEC36-AF6C-E243-A5FE-1C3420A8E929}"/>
          </ac:spMkLst>
        </pc:spChg>
        <pc:spChg chg="del">
          <ac:chgData name="Tom Scanlan" userId="b80cbe1f-8a2e-486d-8db6-f9869407c991" providerId="ADAL" clId="{62B5E4D4-F887-854A-848D-867F26AC5B52}" dt="2018-03-14T20:33:48.386" v="215" actId="478"/>
          <ac:spMkLst>
            <pc:docMk/>
            <pc:sldMk cId="3942946839" sldId="1297"/>
            <ac:spMk id="15" creationId="{D11809A0-B3CA-674F-90AC-E4C61B601DC0}"/>
          </ac:spMkLst>
        </pc:spChg>
        <pc:spChg chg="del mod">
          <ac:chgData name="Tom Scanlan" userId="b80cbe1f-8a2e-486d-8db6-f9869407c991" providerId="ADAL" clId="{62B5E4D4-F887-854A-848D-867F26AC5B52}" dt="2018-03-14T20:33:51.516" v="217" actId="478"/>
          <ac:spMkLst>
            <pc:docMk/>
            <pc:sldMk cId="3942946839" sldId="1297"/>
            <ac:spMk id="16" creationId="{F686F97E-E62F-B24F-B386-A1C25DC31B89}"/>
          </ac:spMkLst>
        </pc:spChg>
      </pc:sldChg>
      <pc:sldChg chg="delSp modSp add">
        <pc:chgData name="Tom Scanlan" userId="b80cbe1f-8a2e-486d-8db6-f9869407c991" providerId="ADAL" clId="{62B5E4D4-F887-854A-848D-867F26AC5B52}" dt="2018-03-14T20:45:14.171" v="389" actId="20577"/>
        <pc:sldMkLst>
          <pc:docMk/>
          <pc:sldMk cId="93523951" sldId="1298"/>
        </pc:sldMkLst>
        <pc:spChg chg="mod">
          <ac:chgData name="Tom Scanlan" userId="b80cbe1f-8a2e-486d-8db6-f9869407c991" providerId="ADAL" clId="{62B5E4D4-F887-854A-848D-867F26AC5B52}" dt="2018-03-14T20:45:14.171" v="389" actId="20577"/>
          <ac:spMkLst>
            <pc:docMk/>
            <pc:sldMk cId="93523951" sldId="1298"/>
            <ac:spMk id="2" creationId="{282F67B2-77D2-BD46-883C-FBEAE185813C}"/>
          </ac:spMkLst>
        </pc:spChg>
        <pc:spChg chg="del">
          <ac:chgData name="Tom Scanlan" userId="b80cbe1f-8a2e-486d-8db6-f9869407c991" providerId="ADAL" clId="{62B5E4D4-F887-854A-848D-867F26AC5B52}" dt="2018-03-14T20:35:41.244" v="228" actId="478"/>
          <ac:spMkLst>
            <pc:docMk/>
            <pc:sldMk cId="93523951" sldId="1298"/>
            <ac:spMk id="13" creationId="{F7DCEC36-AF6C-E243-A5FE-1C3420A8E929}"/>
          </ac:spMkLst>
        </pc:spChg>
        <pc:spChg chg="del">
          <ac:chgData name="Tom Scanlan" userId="b80cbe1f-8a2e-486d-8db6-f9869407c991" providerId="ADAL" clId="{62B5E4D4-F887-854A-848D-867F26AC5B52}" dt="2018-03-14T20:35:44.924" v="229" actId="478"/>
          <ac:spMkLst>
            <pc:docMk/>
            <pc:sldMk cId="93523951" sldId="1298"/>
            <ac:spMk id="14" creationId="{F7EAF0BE-4621-E342-AA34-42609C01B6D7}"/>
          </ac:spMkLst>
        </pc:spChg>
      </pc:sldChg>
      <pc:sldChg chg="modSp add">
        <pc:chgData name="Tom Scanlan" userId="b80cbe1f-8a2e-486d-8db6-f9869407c991" providerId="ADAL" clId="{62B5E4D4-F887-854A-848D-867F26AC5B52}" dt="2018-03-14T20:39:19.824" v="374" actId="20577"/>
        <pc:sldMkLst>
          <pc:docMk/>
          <pc:sldMk cId="3482105985" sldId="1299"/>
        </pc:sldMkLst>
        <pc:spChg chg="mod">
          <ac:chgData name="Tom Scanlan" userId="b80cbe1f-8a2e-486d-8db6-f9869407c991" providerId="ADAL" clId="{62B5E4D4-F887-854A-848D-867F26AC5B52}" dt="2018-03-14T20:39:19.824" v="374" actId="20577"/>
          <ac:spMkLst>
            <pc:docMk/>
            <pc:sldMk cId="3482105985" sldId="1299"/>
            <ac:spMk id="2" creationId="{282F67B2-77D2-BD46-883C-FBEAE185813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3/14/18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3/14/18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72</a:t>
            </a:fld>
            <a:endParaRPr lang="en-GB"/>
          </a:p>
        </p:txBody>
      </p:sp>
    </p:spTree>
    <p:extLst>
      <p:ext uri="{BB962C8B-B14F-4D97-AF65-F5344CB8AC3E}">
        <p14:creationId xmlns:p14="http://schemas.microsoft.com/office/powerpoint/2010/main" val="15300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75</a:t>
            </a:fld>
            <a:endParaRPr lang="en-GB"/>
          </a:p>
        </p:txBody>
      </p:sp>
    </p:spTree>
    <p:extLst>
      <p:ext uri="{BB962C8B-B14F-4D97-AF65-F5344CB8AC3E}">
        <p14:creationId xmlns:p14="http://schemas.microsoft.com/office/powerpoint/2010/main" val="298621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t>
            </a:r>
            <a:r>
              <a:rPr lang="en-GB" dirty="0" err="1"/>
              <a:t>autoscaling</a:t>
            </a:r>
            <a:r>
              <a:rPr lang="en-GB" dirty="0"/>
              <a:t> up or down (more containers)</a:t>
            </a:r>
          </a:p>
          <a:p>
            <a:r>
              <a:rPr lang="en-GB" dirty="0"/>
              <a:t>Think about adding more nodes – shouldn’t care in app</a:t>
            </a:r>
          </a:p>
          <a:p>
            <a:r>
              <a:rPr lang="en-GB" dirty="0"/>
              <a:t>Think about new micro-services – we don’t care about underlying we just want app to deliver service</a:t>
            </a:r>
          </a:p>
        </p:txBody>
      </p:sp>
      <p:sp>
        <p:nvSpPr>
          <p:cNvPr id="4" name="Slide Number Placeholder 3"/>
          <p:cNvSpPr>
            <a:spLocks noGrp="1"/>
          </p:cNvSpPr>
          <p:nvPr>
            <p:ph type="sldNum" sz="quarter" idx="10"/>
          </p:nvPr>
        </p:nvSpPr>
        <p:spPr/>
        <p:txBody>
          <a:bodyPr/>
          <a:lstStyle/>
          <a:p>
            <a:fld id="{542C5783-715D-41B3-8A2D-E6ADED52B319}" type="slidenum">
              <a:rPr lang="en-GB" smtClean="0"/>
              <a:t>77</a:t>
            </a:fld>
            <a:endParaRPr lang="en-GB"/>
          </a:p>
        </p:txBody>
      </p:sp>
    </p:spTree>
    <p:extLst>
      <p:ext uri="{BB962C8B-B14F-4D97-AF65-F5344CB8AC3E}">
        <p14:creationId xmlns:p14="http://schemas.microsoft.com/office/powerpoint/2010/main" val="336821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plug-in network providers</a:t>
            </a:r>
          </a:p>
        </p:txBody>
      </p:sp>
      <p:sp>
        <p:nvSpPr>
          <p:cNvPr id="4" name="Slide Number Placeholder 3"/>
          <p:cNvSpPr>
            <a:spLocks noGrp="1"/>
          </p:cNvSpPr>
          <p:nvPr>
            <p:ph type="sldNum" sz="quarter" idx="10"/>
          </p:nvPr>
        </p:nvSpPr>
        <p:spPr/>
        <p:txBody>
          <a:bodyPr/>
          <a:lstStyle/>
          <a:p>
            <a:fld id="{542C5783-715D-41B3-8A2D-E6ADED52B319}" type="slidenum">
              <a:rPr lang="en-GB" smtClean="0"/>
              <a:t>78</a:t>
            </a:fld>
            <a:endParaRPr lang="en-GB"/>
          </a:p>
        </p:txBody>
      </p:sp>
    </p:spTree>
    <p:extLst>
      <p:ext uri="{BB962C8B-B14F-4D97-AF65-F5344CB8AC3E}">
        <p14:creationId xmlns:p14="http://schemas.microsoft.com/office/powerpoint/2010/main" val="366896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as we are learning VMware PKS, our container orchestration platform is Kubernetes</a:t>
            </a:r>
          </a:p>
          <a:p>
            <a:r>
              <a:rPr lang="en-GB" dirty="0"/>
              <a:t>Kubernetes can use container runtime of Docker or </a:t>
            </a:r>
            <a:r>
              <a:rPr lang="en-GB" dirty="0" err="1"/>
              <a:t>rckt</a:t>
            </a:r>
            <a:endParaRPr lang="en-GB" dirty="0"/>
          </a:p>
          <a:p>
            <a:r>
              <a:rPr lang="en-GB" dirty="0"/>
              <a:t>Kubernetes networking is implemented using CNI specification rather than Docker native CNM specification</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80</a:t>
            </a:fld>
            <a:endParaRPr lang="en-GB"/>
          </a:p>
        </p:txBody>
      </p:sp>
    </p:spTree>
    <p:extLst>
      <p:ext uri="{BB962C8B-B14F-4D97-AF65-F5344CB8AC3E}">
        <p14:creationId xmlns:p14="http://schemas.microsoft.com/office/powerpoint/2010/main" val="251940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84</a:t>
            </a:fld>
            <a:endParaRPr lang="en-GB"/>
          </a:p>
        </p:txBody>
      </p:sp>
    </p:spTree>
    <p:extLst>
      <p:ext uri="{BB962C8B-B14F-4D97-AF65-F5344CB8AC3E}">
        <p14:creationId xmlns:p14="http://schemas.microsoft.com/office/powerpoint/2010/main" val="256352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89</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90</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91</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92</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93</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27</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28</a:t>
            </a:fld>
            <a:endParaRPr lang="en-US"/>
          </a:p>
        </p:txBody>
      </p:sp>
    </p:spTree>
    <p:extLst>
      <p:ext uri="{BB962C8B-B14F-4D97-AF65-F5344CB8AC3E}">
        <p14:creationId xmlns:p14="http://schemas.microsoft.com/office/powerpoint/2010/main" val="138783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29</a:t>
            </a:fld>
            <a:endParaRPr lang="en-US"/>
          </a:p>
        </p:txBody>
      </p:sp>
    </p:spTree>
    <p:extLst>
      <p:ext uri="{BB962C8B-B14F-4D97-AF65-F5344CB8AC3E}">
        <p14:creationId xmlns:p14="http://schemas.microsoft.com/office/powerpoint/2010/main" val="180031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30</a:t>
            </a:fld>
            <a:endParaRPr lang="en-US"/>
          </a:p>
        </p:txBody>
      </p:sp>
    </p:spTree>
    <p:extLst>
      <p:ext uri="{BB962C8B-B14F-4D97-AF65-F5344CB8AC3E}">
        <p14:creationId xmlns:p14="http://schemas.microsoft.com/office/powerpoint/2010/main" val="169495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59</a:t>
            </a:fld>
            <a:endParaRPr lang="en-US"/>
          </a:p>
        </p:txBody>
      </p:sp>
    </p:spTree>
    <p:extLst>
      <p:ext uri="{BB962C8B-B14F-4D97-AF65-F5344CB8AC3E}">
        <p14:creationId xmlns:p14="http://schemas.microsoft.com/office/powerpoint/2010/main" val="2825055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533487-C09C-4160-AF66-D3DB08B140F5}" type="slidenum">
              <a:rPr lang="en-GB" smtClean="0"/>
              <a:t>‹#›</a:t>
            </a:fld>
            <a:endParaRPr lang="en-GB"/>
          </a:p>
        </p:txBody>
      </p:sp>
      <p:sp>
        <p:nvSpPr>
          <p:cNvPr id="7" name="Footer Placeholder 4"/>
          <p:cNvSpPr>
            <a:spLocks noGrp="1"/>
          </p:cNvSpPr>
          <p:nvPr>
            <p:ph type="ftr" sz="quarter" idx="3"/>
          </p:nvPr>
        </p:nvSpPr>
        <p:spPr>
          <a:xfrm>
            <a:off x="7577139" y="6360471"/>
            <a:ext cx="2818847"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Tree>
    <p:extLst>
      <p:ext uri="{BB962C8B-B14F-4D97-AF65-F5344CB8AC3E}">
        <p14:creationId xmlns:p14="http://schemas.microsoft.com/office/powerpoint/2010/main" val="3866649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90"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585956" y="6559647"/>
            <a:ext cx="1117309" cy="133350"/>
          </a:xfrm>
          <a:prstGeom prst="rect">
            <a:avLst/>
          </a:prstGeom>
        </p:spPr>
        <p:txBody>
          <a:bodyPr/>
          <a:lstStyle/>
          <a:p>
            <a:fld id="{4DA4AE36-1E95-405C-AB63-ACF1183B5774}" type="datetimeFigureOut">
              <a:rPr lang="en-GB" smtClean="0"/>
              <a:t>14/03/2018</a:t>
            </a:fld>
            <a:endParaRPr lang="en-GB"/>
          </a:p>
        </p:txBody>
      </p:sp>
      <p:sp>
        <p:nvSpPr>
          <p:cNvPr id="7" name="Slide Number Placeholder 6"/>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3252249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215497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hyperlink" Target="https://github.com/go-task/task#installatio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labs.play-with-docker.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1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tiff"/><Relationship Id="rId19" Type="http://schemas.openxmlformats.org/officeDocument/2006/relationships/image" Target="../media/image31.tiff"/><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labs.play-with-docker.com/" TargetMode="Externa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hyperlink" Target="https://labs.play-with-k8s.com/" TargetMode="Externa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3.xml"/><Relationship Id="rId5" Type="http://schemas.openxmlformats.org/officeDocument/2006/relationships/image" Target="../media/image55.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container.training/" TargetMode="External"/><Relationship Id="rId2" Type="http://schemas.openxmlformats.org/officeDocument/2006/relationships/hyperlink" Target="https://github.com/jpetazzo/container.training/"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tompscanlan/vmware-container-workshop/tree/master/15-run-jenkin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tompscanlan/vmware-container-workshop"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 &amp; 2</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dirty="0"/>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1BB11-3C6C-0C4F-AC79-C467723F8E9E}"/>
              </a:ext>
            </a:extLst>
          </p:cNvPr>
          <p:cNvSpPr>
            <a:spLocks noGrp="1"/>
          </p:cNvSpPr>
          <p:nvPr>
            <p:ph sz="quarter" idx="14"/>
          </p:nvPr>
        </p:nvSpPr>
        <p:spPr/>
        <p:txBody>
          <a:bodyPr/>
          <a:lstStyle/>
          <a:p>
            <a:r>
              <a:rPr lang="en-US" dirty="0"/>
              <a:t>During this workshop we will use a single virtual container host (VCH)</a:t>
            </a:r>
          </a:p>
          <a:p>
            <a:r>
              <a:rPr lang="en-US" dirty="0"/>
              <a:t>A team would use a single VCH to run pre-production tests or production workloads</a:t>
            </a:r>
          </a:p>
          <a:p>
            <a:r>
              <a:rPr lang="en-US" dirty="0"/>
              <a:t>To avoid conflicts when we are all running the same operations, append your email username to any named resources:</a:t>
            </a:r>
          </a:p>
          <a:p>
            <a:pPr lvl="1"/>
            <a:r>
              <a:rPr lang="en-US" dirty="0"/>
              <a:t>Docker run –name common-name-</a:t>
            </a:r>
            <a:r>
              <a:rPr lang="en-US" dirty="0" err="1"/>
              <a:t>emailID</a:t>
            </a:r>
            <a:endParaRPr lang="en-US" dirty="0"/>
          </a:p>
        </p:txBody>
      </p:sp>
      <p:sp>
        <p:nvSpPr>
          <p:cNvPr id="3" name="Title 2">
            <a:extLst>
              <a:ext uri="{FF2B5EF4-FFF2-40B4-BE49-F238E27FC236}">
                <a16:creationId xmlns:a16="http://schemas.microsoft.com/office/drawing/2014/main" id="{6998ACA2-0279-0541-9D31-31A4495E27F0}"/>
              </a:ext>
            </a:extLst>
          </p:cNvPr>
          <p:cNvSpPr>
            <a:spLocks noGrp="1"/>
          </p:cNvSpPr>
          <p:nvPr>
            <p:ph type="title"/>
          </p:nvPr>
        </p:nvSpPr>
        <p:spPr/>
        <p:txBody>
          <a:bodyPr/>
          <a:lstStyle/>
          <a:p>
            <a:r>
              <a:rPr lang="en-US" dirty="0"/>
              <a:t>Hands-On With vSphere Integrated Containers</a:t>
            </a:r>
          </a:p>
        </p:txBody>
      </p:sp>
      <p:sp>
        <p:nvSpPr>
          <p:cNvPr id="4" name="Subtitle 3">
            <a:extLst>
              <a:ext uri="{FF2B5EF4-FFF2-40B4-BE49-F238E27FC236}">
                <a16:creationId xmlns:a16="http://schemas.microsoft.com/office/drawing/2014/main" id="{E39FAE3C-8DC6-794C-8279-CCFA43BFDBE8}"/>
              </a:ext>
            </a:extLst>
          </p:cNvPr>
          <p:cNvSpPr>
            <a:spLocks noGrp="1"/>
          </p:cNvSpPr>
          <p:nvPr>
            <p:ph type="subTitle" idx="10"/>
          </p:nvPr>
        </p:nvSpPr>
        <p:spPr/>
        <p:txBody>
          <a:bodyPr/>
          <a:lstStyle/>
          <a:p>
            <a:r>
              <a:rPr lang="en-US" dirty="0"/>
              <a:t>Group use of a single virtual container host</a:t>
            </a:r>
          </a:p>
        </p:txBody>
      </p:sp>
    </p:spTree>
    <p:extLst>
      <p:ext uri="{BB962C8B-B14F-4D97-AF65-F5344CB8AC3E}">
        <p14:creationId xmlns:p14="http://schemas.microsoft.com/office/powerpoint/2010/main" val="3223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9F26D-1444-3A4C-9643-D9A9A79BDED9}"/>
              </a:ext>
            </a:extLst>
          </p:cNvPr>
          <p:cNvSpPr>
            <a:spLocks noGrp="1"/>
          </p:cNvSpPr>
          <p:nvPr>
            <p:ph sz="quarter" idx="14"/>
          </p:nvPr>
        </p:nvSpPr>
        <p:spPr/>
        <p:txBody>
          <a:bodyPr/>
          <a:lstStyle/>
          <a:p>
            <a:r>
              <a:rPr lang="en-US" dirty="0"/>
              <a:t>If you will be building the hands-on tasks, install task: </a:t>
            </a:r>
            <a:r>
              <a:rPr lang="en-US" dirty="0">
                <a:hlinkClick r:id="rId2"/>
              </a:rPr>
              <a:t>https://github.com/go-task/task#installation</a:t>
            </a:r>
            <a:endParaRPr lang="en-US" dirty="0"/>
          </a:p>
          <a:p>
            <a:endParaRPr lang="en-US" dirty="0"/>
          </a:p>
          <a:p>
            <a:pPr>
              <a:buNone/>
            </a:pPr>
            <a:r>
              <a:rPr lang="en-US" dirty="0"/>
              <a:t>If doing the hands-on, you’ll probably want to install </a:t>
            </a:r>
            <a:r>
              <a:rPr lang="en-US" dirty="0" err="1"/>
              <a:t>git</a:t>
            </a:r>
            <a:r>
              <a:rPr lang="en-US" dirty="0"/>
              <a:t>, otherwise download zip files of repositories as needed: </a:t>
            </a:r>
            <a:r>
              <a:rPr lang="en-US" dirty="0">
                <a:hlinkClick r:id="rId3"/>
              </a:rPr>
              <a:t>https://git-scm.com/book/en/v2/Getting-Started-Installing-Git</a:t>
            </a:r>
            <a:endParaRPr lang="en-US" dirty="0"/>
          </a:p>
          <a:p>
            <a:pPr>
              <a:buNone/>
            </a:pPr>
            <a:endParaRPr lang="en-US" dirty="0"/>
          </a:p>
          <a:p>
            <a:pPr>
              <a:buNone/>
            </a:pPr>
            <a:r>
              <a:rPr lang="en-US" dirty="0"/>
              <a:t>Install a local copy of Docker on your laptop, or run a VM that has Docker installed.  The following slides detail that process.</a:t>
            </a:r>
          </a:p>
        </p:txBody>
      </p:sp>
      <p:sp>
        <p:nvSpPr>
          <p:cNvPr id="3" name="Title 2">
            <a:extLst>
              <a:ext uri="{FF2B5EF4-FFF2-40B4-BE49-F238E27FC236}">
                <a16:creationId xmlns:a16="http://schemas.microsoft.com/office/drawing/2014/main" id="{A54F1BE5-F5C2-BF4E-BB90-B481D1136C3A}"/>
              </a:ext>
            </a:extLst>
          </p:cNvPr>
          <p:cNvSpPr>
            <a:spLocks noGrp="1"/>
          </p:cNvSpPr>
          <p:nvPr>
            <p:ph type="title"/>
          </p:nvPr>
        </p:nvSpPr>
        <p:spPr/>
        <p:txBody>
          <a:bodyPr/>
          <a:lstStyle/>
          <a:p>
            <a:r>
              <a:rPr lang="en-US" dirty="0"/>
              <a:t>Install Pre-</a:t>
            </a:r>
            <a:r>
              <a:rPr lang="en-US" dirty="0" err="1"/>
              <a:t>reqs</a:t>
            </a:r>
            <a:endParaRPr lang="en-US" dirty="0"/>
          </a:p>
        </p:txBody>
      </p:sp>
      <p:sp>
        <p:nvSpPr>
          <p:cNvPr id="4" name="Subtitle 3">
            <a:extLst>
              <a:ext uri="{FF2B5EF4-FFF2-40B4-BE49-F238E27FC236}">
                <a16:creationId xmlns:a16="http://schemas.microsoft.com/office/drawing/2014/main" id="{EDD8120A-14A0-D140-B927-BC843ED76A8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8071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395113" y="1817218"/>
            <a:ext cx="4519266"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3200" dirty="0">
                <a:solidFill>
                  <a:schemeClr val="accent1"/>
                </a:solidFill>
              </a:rPr>
              <a:t>For Exploring:</a:t>
            </a:r>
          </a:p>
          <a:p>
            <a:pPr marL="260673" indent="-260673">
              <a:spcBef>
                <a:spcPts val="288"/>
              </a:spcBef>
              <a:buClr>
                <a:srgbClr val="333333"/>
              </a:buClr>
            </a:pPr>
            <a:r>
              <a:rPr lang="en-US" sz="1800" dirty="0">
                <a:solidFill>
                  <a:schemeClr val="accent1"/>
                </a:solidFill>
                <a:hlinkClick r:id="rId2"/>
              </a:rPr>
              <a:t>https://labs.play-with-docker.com/</a:t>
            </a:r>
            <a:endParaRPr lang="en-US" sz="1800" dirty="0">
              <a:solidFill>
                <a:schemeClr val="accent1"/>
              </a:solidFill>
            </a:endParaRPr>
          </a:p>
          <a:p>
            <a:pPr marL="260673" indent="-260673">
              <a:spcBef>
                <a:spcPts val="288"/>
              </a:spcBef>
              <a:buClr>
                <a:srgbClr val="333333"/>
              </a:buClr>
            </a:pPr>
            <a:r>
              <a:rPr lang="en-US" sz="1800" dirty="0">
                <a:solidFill>
                  <a:schemeClr val="accent1"/>
                </a:solidFill>
              </a:rPr>
              <a:t>https://labs.play-with-k8s.com/</a:t>
            </a:r>
          </a:p>
          <a:p>
            <a:pPr marL="260673" indent="-260673">
              <a:spcBef>
                <a:spcPts val="288"/>
              </a:spcBef>
              <a:buClr>
                <a:srgbClr val="333333"/>
              </a:buClr>
            </a:pPr>
            <a:endParaRPr lang="en-US" sz="3200" dirty="0">
              <a:solidFill>
                <a:schemeClr val="accent1"/>
              </a:solidFill>
            </a:endParaRPr>
          </a:p>
          <a:p>
            <a:pPr marL="260673" indent="-260673">
              <a:spcBef>
                <a:spcPts val="288"/>
              </a:spcBef>
              <a:buClr>
                <a:srgbClr val="333333"/>
              </a:buClr>
            </a:pPr>
            <a:r>
              <a:rPr lang="en-US" sz="3200" dirty="0">
                <a:solidFill>
                  <a:schemeClr val="accent1"/>
                </a:solidFill>
              </a:rPr>
              <a:t>For Development:</a:t>
            </a:r>
            <a:endParaRPr lang="en-US" sz="1600" dirty="0">
              <a:latin typeface="Courier" pitchFamily="2" charset="0"/>
            </a:endParaRPr>
          </a:p>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r>
              <a:rPr lang="en-US" sz="1600" dirty="0" err="1"/>
              <a:t>MacOS</a:t>
            </a:r>
            <a:r>
              <a:rPr lang="en-US" sz="1600" dirty="0"/>
              <a:t> Docker </a:t>
            </a:r>
          </a:p>
          <a:p>
            <a:pPr marL="260673" indent="-260673">
              <a:spcBef>
                <a:spcPts val="288"/>
              </a:spcBef>
              <a:buClr>
                <a:srgbClr val="333333"/>
              </a:buCl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Verify it is working</a:t>
            </a:r>
          </a:p>
        </p:txBody>
      </p:sp>
      <p:sp>
        <p:nvSpPr>
          <p:cNvPr id="4" name="Subtitle 3"/>
          <p:cNvSpPr>
            <a:spLocks noGrp="1"/>
          </p:cNvSpPr>
          <p:nvPr>
            <p:ph type="subTitle" idx="10"/>
          </p:nvPr>
        </p:nvSpPr>
        <p:spPr/>
        <p:txBody>
          <a:bodyPr/>
          <a:lstStyle/>
          <a:p>
            <a:pPr>
              <a:spcAft>
                <a:spcPts val="600"/>
              </a:spcAft>
            </a:pPr>
            <a:r>
              <a:rPr lang="en-US" dirty="0"/>
              <a:t>Take a brief break while others finish</a:t>
            </a:r>
          </a:p>
        </p:txBody>
      </p:sp>
      <p:sp>
        <p:nvSpPr>
          <p:cNvPr id="7" name="TextBox 6">
            <a:extLst>
              <a:ext uri="{FF2B5EF4-FFF2-40B4-BE49-F238E27FC236}">
                <a16:creationId xmlns:a16="http://schemas.microsoft.com/office/drawing/2014/main" id="{C27B1BB7-7CF2-624C-84B7-236CE9173CFF}"/>
              </a:ext>
            </a:extLst>
          </p:cNvPr>
          <p:cNvSpPr txBox="1"/>
          <p:nvPr/>
        </p:nvSpPr>
        <p:spPr>
          <a:xfrm>
            <a:off x="927463" y="1841863"/>
            <a:ext cx="7354388" cy="3908762"/>
          </a:xfrm>
          <a:prstGeom prst="rect">
            <a:avLst/>
          </a:prstGeom>
        </p:spPr>
        <p:txBody>
          <a:bodyPr wrap="square" lIns="0" tIns="0" rIns="0" bIns="0" rtlCol="0">
            <a:spAutoFit/>
          </a:bodyPr>
          <a:lstStyle/>
          <a:p>
            <a:pPr algn="l">
              <a:spcAft>
                <a:spcPts val="600"/>
              </a:spcAft>
            </a:pPr>
            <a:r>
              <a:rPr lang="en-US" sz="3200" dirty="0"/>
              <a:t>You are done when</a:t>
            </a:r>
          </a:p>
          <a:p>
            <a:pPr algn="l">
              <a:spcAft>
                <a:spcPts val="600"/>
              </a:spcAft>
            </a:pPr>
            <a:endParaRPr lang="en-US" sz="3200" dirty="0"/>
          </a:p>
          <a:p>
            <a:pPr algn="ctr">
              <a:spcAft>
                <a:spcPts val="600"/>
              </a:spcAft>
            </a:pPr>
            <a:r>
              <a:rPr lang="en-US" sz="3200" dirty="0" err="1">
                <a:latin typeface="Courier" pitchFamily="2" charset="0"/>
              </a:rPr>
              <a:t>docker</a:t>
            </a:r>
            <a:r>
              <a:rPr lang="en-US" sz="3200" dirty="0">
                <a:latin typeface="Courier" pitchFamily="2" charset="0"/>
              </a:rPr>
              <a:t> version</a:t>
            </a:r>
          </a:p>
          <a:p>
            <a:pPr algn="ctr">
              <a:spcAft>
                <a:spcPts val="600"/>
              </a:spcAft>
            </a:pPr>
            <a:r>
              <a:rPr lang="en-US" sz="3200" dirty="0"/>
              <a:t>and</a:t>
            </a:r>
          </a:p>
          <a:p>
            <a:pPr algn="ctr">
              <a:spcAft>
                <a:spcPts val="600"/>
              </a:spcAft>
            </a:pPr>
            <a:r>
              <a:rPr lang="en-US" sz="3200" dirty="0" err="1">
                <a:latin typeface="Courier" pitchFamily="2" charset="0"/>
              </a:rPr>
              <a:t>docker</a:t>
            </a:r>
            <a:r>
              <a:rPr lang="en-US" sz="3200" dirty="0">
                <a:latin typeface="Courier" pitchFamily="2" charset="0"/>
              </a:rPr>
              <a:t> info</a:t>
            </a:r>
          </a:p>
          <a:p>
            <a:pPr algn="l">
              <a:spcAft>
                <a:spcPts val="600"/>
              </a:spcAft>
            </a:pPr>
            <a:endParaRPr lang="en-US" sz="3200" dirty="0"/>
          </a:p>
          <a:p>
            <a:pPr algn="l">
              <a:spcAft>
                <a:spcPts val="600"/>
              </a:spcAft>
            </a:pPr>
            <a:r>
              <a:rPr lang="en-US" sz="3200" dirty="0"/>
              <a:t>give you interesting results</a:t>
            </a:r>
          </a:p>
        </p:txBody>
      </p:sp>
    </p:spTree>
    <p:extLst>
      <p:ext uri="{BB962C8B-B14F-4D97-AF65-F5344CB8AC3E}">
        <p14:creationId xmlns:p14="http://schemas.microsoft.com/office/powerpoint/2010/main" val="237362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783646" y="1444137"/>
            <a:ext cx="7755467" cy="4572000"/>
          </a:xfrm>
        </p:spPr>
        <p:txBody>
          <a:bodyPr/>
          <a:lstStyle/>
          <a:p>
            <a:pPr>
              <a:spcAft>
                <a:spcPts val="600"/>
              </a:spcAft>
            </a:pPr>
            <a:r>
              <a:rPr lang="en-US" sz="3200" dirty="0">
                <a:solidFill>
                  <a:schemeClr val="accent1"/>
                </a:solidFill>
              </a:rPr>
              <a:t>For Deployment:</a:t>
            </a:r>
            <a:br>
              <a:rPr lang="en-US" sz="3200" dirty="0">
                <a:solidFill>
                  <a:schemeClr val="accent1"/>
                </a:solidFill>
              </a:rPr>
            </a:b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 for Deployment</a:t>
            </a:r>
          </a:p>
        </p:txBody>
      </p:sp>
      <p:sp>
        <p:nvSpPr>
          <p:cNvPr id="4" name="Subtitle 3"/>
          <p:cNvSpPr>
            <a:spLocks noGrp="1"/>
          </p:cNvSpPr>
          <p:nvPr>
            <p:ph type="subTitle" idx="10"/>
          </p:nvPr>
        </p:nvSpPr>
        <p:spPr/>
        <p:txBody>
          <a:bodyPr/>
          <a:lstStyle/>
          <a:p>
            <a:r>
              <a:rPr lang="en-US" dirty="0"/>
              <a:t>Operations sets this up for developers</a:t>
            </a:r>
          </a:p>
        </p:txBody>
      </p:sp>
    </p:spTree>
    <p:extLst>
      <p:ext uri="{BB962C8B-B14F-4D97-AF65-F5344CB8AC3E}">
        <p14:creationId xmlns:p14="http://schemas.microsoft.com/office/powerpoint/2010/main" val="241930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VCH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Docker Introduction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We will follow the content there and circle back for hands-on labs</a:t>
            </a:r>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Head to http://</a:t>
            </a:r>
            <a:r>
              <a:rPr lang="en-US" dirty="0" err="1"/>
              <a:t>container.training</a:t>
            </a:r>
            <a:r>
              <a:rPr lang="en-US" dirty="0"/>
              <a:t>/intro-</a:t>
            </a:r>
            <a:r>
              <a:rPr lang="en-US" dirty="0" err="1"/>
              <a:t>fullday.yml.html</a:t>
            </a:r>
            <a:endParaRPr lang="en-US" dirty="0"/>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514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3377338" y="1392216"/>
            <a:ext cx="7315200" cy="4322783"/>
          </a:xfrm>
        </p:spPr>
        <p:txBody>
          <a:bodyPr>
            <a:normAutofit/>
          </a:bodyPr>
          <a:lstStyle/>
          <a:p>
            <a:pPr>
              <a:buNone/>
            </a:pPr>
            <a:r>
              <a:rPr lang="en-US" dirty="0"/>
              <a:t>Meet Greet, Current State Interview</a:t>
            </a:r>
            <a:br>
              <a:rPr lang="en-US" dirty="0"/>
            </a:br>
            <a:r>
              <a:rPr lang="en-US" dirty="0"/>
              <a:t>Introduction to Docker and Containers</a:t>
            </a:r>
            <a:br>
              <a:rPr lang="en-US" dirty="0"/>
            </a:br>
            <a:r>
              <a:rPr lang="en-US" dirty="0"/>
              <a:t>Hands-On Sessions</a:t>
            </a:r>
          </a:p>
          <a:p>
            <a:pPr>
              <a:buNone/>
            </a:pPr>
            <a:r>
              <a:rPr lang="en-US" dirty="0"/>
              <a:t>Resume Introduction to Docker and Containers</a:t>
            </a:r>
            <a:br>
              <a:rPr lang="en-US" dirty="0"/>
            </a:br>
            <a:r>
              <a:rPr lang="en-US" dirty="0"/>
              <a:t>Storage</a:t>
            </a:r>
            <a:br>
              <a:rPr lang="en-US" dirty="0"/>
            </a:br>
            <a:r>
              <a:rPr lang="en-US" dirty="0"/>
              <a:t>Hands-On Sessions</a:t>
            </a:r>
          </a:p>
          <a:p>
            <a:r>
              <a:rPr lang="en-US" dirty="0"/>
              <a:t>Developer and Operator Workflows</a:t>
            </a:r>
            <a:br>
              <a:rPr lang="en-US" dirty="0"/>
            </a:br>
            <a:r>
              <a:rPr lang="en-US" dirty="0"/>
              <a:t>​CI/CD Using Docker</a:t>
            </a:r>
          </a:p>
          <a:p>
            <a:pPr>
              <a:buNone/>
            </a:pPr>
            <a:r>
              <a:rPr lang="en-US" dirty="0"/>
              <a:t>Swarm Coverage</a:t>
            </a:r>
            <a:br>
              <a:rPr lang="en-US" dirty="0"/>
            </a:br>
            <a:r>
              <a:rPr lang="en-US" dirty="0"/>
              <a:t>Kubernetes Coverage</a:t>
            </a:r>
            <a:br>
              <a:rPr lang="en-US" dirty="0"/>
            </a:br>
            <a:r>
              <a:rPr lang="en-US" dirty="0"/>
              <a:t>Request Session Feedback</a:t>
            </a:r>
          </a:p>
        </p:txBody>
      </p:sp>
      <p:sp>
        <p:nvSpPr>
          <p:cNvPr id="13" name="Rectangle 12">
            <a:extLst>
              <a:ext uri="{FF2B5EF4-FFF2-40B4-BE49-F238E27FC236}">
                <a16:creationId xmlns:a16="http://schemas.microsoft.com/office/drawing/2014/main" id="{F7DCEC36-AF6C-E243-A5FE-1C3420A8E929}"/>
              </a:ext>
            </a:extLst>
          </p:cNvPr>
          <p:cNvSpPr/>
          <p:nvPr/>
        </p:nvSpPr>
        <p:spPr>
          <a:xfrm>
            <a:off x="2379562" y="1693926"/>
            <a:ext cx="801823" cy="369332"/>
          </a:xfrm>
          <a:prstGeom prst="rect">
            <a:avLst/>
          </a:prstGeom>
        </p:spPr>
        <p:txBody>
          <a:bodyPr wrap="none">
            <a:spAutoFit/>
          </a:bodyPr>
          <a:lstStyle/>
          <a:p>
            <a:pPr>
              <a:buNone/>
            </a:pPr>
            <a:r>
              <a:rPr lang="en-US" b="1" dirty="0"/>
              <a:t>Day 1</a:t>
            </a:r>
          </a:p>
        </p:txBody>
      </p:sp>
      <p:sp>
        <p:nvSpPr>
          <p:cNvPr id="14" name="Rectangle 13">
            <a:extLst>
              <a:ext uri="{FF2B5EF4-FFF2-40B4-BE49-F238E27FC236}">
                <a16:creationId xmlns:a16="http://schemas.microsoft.com/office/drawing/2014/main" id="{F7EAF0BE-4621-E342-AA34-42609C01B6D7}"/>
              </a:ext>
            </a:extLst>
          </p:cNvPr>
          <p:cNvSpPr/>
          <p:nvPr/>
        </p:nvSpPr>
        <p:spPr>
          <a:xfrm>
            <a:off x="2352313" y="2608004"/>
            <a:ext cx="856325" cy="369332"/>
          </a:xfrm>
          <a:prstGeom prst="rect">
            <a:avLst/>
          </a:prstGeom>
        </p:spPr>
        <p:txBody>
          <a:bodyPr wrap="none">
            <a:spAutoFit/>
          </a:bodyPr>
          <a:lstStyle/>
          <a:p>
            <a:r>
              <a:rPr lang="en-US" b="1" dirty="0"/>
              <a:t>Day 2</a:t>
            </a:r>
          </a:p>
        </p:txBody>
      </p:sp>
      <p:sp>
        <p:nvSpPr>
          <p:cNvPr id="15" name="Rectangle 14">
            <a:extLst>
              <a:ext uri="{FF2B5EF4-FFF2-40B4-BE49-F238E27FC236}">
                <a16:creationId xmlns:a16="http://schemas.microsoft.com/office/drawing/2014/main" id="{D11809A0-B3CA-674F-90AC-E4C61B601DC0}"/>
              </a:ext>
            </a:extLst>
          </p:cNvPr>
          <p:cNvSpPr/>
          <p:nvPr/>
        </p:nvSpPr>
        <p:spPr>
          <a:xfrm>
            <a:off x="2352312" y="3539778"/>
            <a:ext cx="856325" cy="369332"/>
          </a:xfrm>
          <a:prstGeom prst="rect">
            <a:avLst/>
          </a:prstGeom>
        </p:spPr>
        <p:txBody>
          <a:bodyPr wrap="none">
            <a:spAutoFit/>
          </a:bodyPr>
          <a:lstStyle/>
          <a:p>
            <a:r>
              <a:rPr lang="en-US" b="1" dirty="0"/>
              <a:t>Day 3</a:t>
            </a:r>
          </a:p>
        </p:txBody>
      </p:sp>
      <p:sp>
        <p:nvSpPr>
          <p:cNvPr id="16" name="Rectangle 15">
            <a:extLst>
              <a:ext uri="{FF2B5EF4-FFF2-40B4-BE49-F238E27FC236}">
                <a16:creationId xmlns:a16="http://schemas.microsoft.com/office/drawing/2014/main" id="{F686F97E-E62F-B24F-B386-A1C25DC31B89}"/>
              </a:ext>
            </a:extLst>
          </p:cNvPr>
          <p:cNvSpPr/>
          <p:nvPr/>
        </p:nvSpPr>
        <p:spPr>
          <a:xfrm>
            <a:off x="2325060" y="4471552"/>
            <a:ext cx="856325" cy="369332"/>
          </a:xfrm>
          <a:prstGeom prst="rect">
            <a:avLst/>
          </a:prstGeom>
        </p:spPr>
        <p:txBody>
          <a:bodyPr wrap="none">
            <a:spAutoFit/>
          </a:bodyPr>
          <a:lstStyle/>
          <a:p>
            <a:r>
              <a:rPr lang="en-US" b="1" dirty="0"/>
              <a:t>Day 4</a:t>
            </a:r>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79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Image?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9040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a:t>
            </a:r>
            <a:r>
              <a:rPr lang="en-US" dirty="0" err="1"/>
              <a:t>Dockerfile</a:t>
            </a:r>
            <a:r>
              <a:rPr lang="en-US" dirty="0"/>
              <a:t>?</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0147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3377338" y="1392216"/>
            <a:ext cx="7315200" cy="4322783"/>
          </a:xfrm>
        </p:spPr>
        <p:txBody>
          <a:bodyPr>
            <a:normAutofit/>
          </a:bodyPr>
          <a:lstStyle/>
          <a:p>
            <a:pPr>
              <a:buNone/>
            </a:pPr>
            <a:r>
              <a:rPr lang="en-US" dirty="0"/>
              <a:t>Meet Greet, Current State Interview</a:t>
            </a:r>
            <a:br>
              <a:rPr lang="en-US" dirty="0"/>
            </a:br>
            <a:r>
              <a:rPr lang="en-US" dirty="0"/>
              <a:t>Introduction to Docker and Containers</a:t>
            </a:r>
            <a:br>
              <a:rPr lang="en-US" dirty="0"/>
            </a:br>
            <a:endParaRPr lang="en-US" dirty="0"/>
          </a:p>
          <a:p>
            <a:pPr>
              <a:buNone/>
            </a:pPr>
            <a:r>
              <a:rPr lang="en-US" dirty="0"/>
              <a:t>Resume Introduction to Docker and Containers</a:t>
            </a:r>
            <a:br>
              <a:rPr lang="en-US" dirty="0"/>
            </a:br>
            <a:r>
              <a:rPr lang="en-US" dirty="0"/>
              <a:t>Hands-On Sessions</a:t>
            </a:r>
            <a:br>
              <a:rPr lang="en-US" dirty="0"/>
            </a:br>
            <a:r>
              <a:rPr lang="en-US" dirty="0"/>
              <a:t>Kubernetes Coverage</a:t>
            </a:r>
            <a:br>
              <a:rPr lang="en-US" dirty="0"/>
            </a:br>
            <a:r>
              <a:rPr lang="en-US" dirty="0"/>
              <a:t>Request Session Feedback</a:t>
            </a:r>
          </a:p>
        </p:txBody>
      </p:sp>
      <p:sp>
        <p:nvSpPr>
          <p:cNvPr id="13" name="Rectangle 12">
            <a:extLst>
              <a:ext uri="{FF2B5EF4-FFF2-40B4-BE49-F238E27FC236}">
                <a16:creationId xmlns:a16="http://schemas.microsoft.com/office/drawing/2014/main" id="{F7DCEC36-AF6C-E243-A5FE-1C3420A8E929}"/>
              </a:ext>
            </a:extLst>
          </p:cNvPr>
          <p:cNvSpPr/>
          <p:nvPr/>
        </p:nvSpPr>
        <p:spPr>
          <a:xfrm>
            <a:off x="2379562" y="1622676"/>
            <a:ext cx="801823" cy="369332"/>
          </a:xfrm>
          <a:prstGeom prst="rect">
            <a:avLst/>
          </a:prstGeom>
        </p:spPr>
        <p:txBody>
          <a:bodyPr wrap="none">
            <a:spAutoFit/>
          </a:bodyPr>
          <a:lstStyle/>
          <a:p>
            <a:pPr>
              <a:buNone/>
            </a:pPr>
            <a:r>
              <a:rPr lang="en-US" b="1" dirty="0"/>
              <a:t>Day 1</a:t>
            </a:r>
          </a:p>
        </p:txBody>
      </p:sp>
      <p:sp>
        <p:nvSpPr>
          <p:cNvPr id="14" name="Rectangle 13">
            <a:extLst>
              <a:ext uri="{FF2B5EF4-FFF2-40B4-BE49-F238E27FC236}">
                <a16:creationId xmlns:a16="http://schemas.microsoft.com/office/drawing/2014/main" id="{F7EAF0BE-4621-E342-AA34-42609C01B6D7}"/>
              </a:ext>
            </a:extLst>
          </p:cNvPr>
          <p:cNvSpPr/>
          <p:nvPr/>
        </p:nvSpPr>
        <p:spPr>
          <a:xfrm>
            <a:off x="2352313" y="2608004"/>
            <a:ext cx="856325" cy="369332"/>
          </a:xfrm>
          <a:prstGeom prst="rect">
            <a:avLst/>
          </a:prstGeom>
        </p:spPr>
        <p:txBody>
          <a:bodyPr wrap="none">
            <a:spAutoFit/>
          </a:bodyPr>
          <a:lstStyle/>
          <a:p>
            <a:r>
              <a:rPr lang="en-US" b="1" dirty="0"/>
              <a:t>Day 2</a:t>
            </a:r>
          </a:p>
        </p:txBody>
      </p:sp>
    </p:spTree>
    <p:extLst>
      <p:ext uri="{BB962C8B-B14F-4D97-AF65-F5344CB8AC3E}">
        <p14:creationId xmlns:p14="http://schemas.microsoft.com/office/powerpoint/2010/main" val="394294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Registry?</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4809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Initial Hands-On with Docker</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r>
              <a:rPr lang="en-US" dirty="0"/>
              <a:t>Go to https://</a:t>
            </a:r>
            <a:r>
              <a:rPr lang="en-US" dirty="0" err="1"/>
              <a:t>goo.gl</a:t>
            </a:r>
            <a:r>
              <a:rPr lang="en-US" dirty="0"/>
              <a:t>/</a:t>
            </a:r>
            <a:r>
              <a:rPr lang="en-US" dirty="0" err="1"/>
              <a:t>gndfKc</a:t>
            </a:r>
            <a:endParaRPr lang="en-US" dirty="0"/>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6B9819-A479-234F-A780-D2E7179F7847}"/>
              </a:ext>
            </a:extLst>
          </p:cNvPr>
          <p:cNvPicPr>
            <a:picLocks noGrp="1" noChangeAspect="1"/>
          </p:cNvPicPr>
          <p:nvPr>
            <p:ph sz="quarter" idx="14"/>
          </p:nvPr>
        </p:nvPicPr>
        <p:blipFill>
          <a:blip r:embed="rId2"/>
          <a:stretch>
            <a:fillRect/>
          </a:stretch>
        </p:blipFill>
        <p:spPr>
          <a:xfrm>
            <a:off x="608013" y="1483525"/>
            <a:ext cx="10972800" cy="993513"/>
          </a:xfrm>
        </p:spPr>
      </p:pic>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Running single command and get output</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638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 an OS as a container</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pic>
        <p:nvPicPr>
          <p:cNvPr id="8" name="Content Placeholder 7">
            <a:extLst>
              <a:ext uri="{FF2B5EF4-FFF2-40B4-BE49-F238E27FC236}">
                <a16:creationId xmlns:a16="http://schemas.microsoft.com/office/drawing/2014/main" id="{BC7436E8-E462-2945-A69E-9E0C4288D479}"/>
              </a:ext>
            </a:extLst>
          </p:cNvPr>
          <p:cNvPicPr>
            <a:picLocks noGrp="1" noChangeAspect="1"/>
          </p:cNvPicPr>
          <p:nvPr>
            <p:ph sz="quarter" idx="14"/>
          </p:nvPr>
        </p:nvPicPr>
        <p:blipFill>
          <a:blip r:embed="rId2"/>
          <a:stretch>
            <a:fillRect/>
          </a:stretch>
        </p:blipFill>
        <p:spPr>
          <a:xfrm>
            <a:off x="615950" y="2006011"/>
            <a:ext cx="10972800" cy="3011227"/>
          </a:xfrm>
        </p:spPr>
      </p:pic>
    </p:spTree>
    <p:extLst>
      <p:ext uri="{BB962C8B-B14F-4D97-AF65-F5344CB8AC3E}">
        <p14:creationId xmlns:p14="http://schemas.microsoft.com/office/powerpoint/2010/main" val="20167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862B8AF-058A-D548-8938-B33468837E0B}"/>
              </a:ext>
            </a:extLst>
          </p:cNvPr>
          <p:cNvPicPr>
            <a:picLocks noGrp="1" noChangeAspect="1"/>
          </p:cNvPicPr>
          <p:nvPr>
            <p:ph sz="quarter" idx="14"/>
          </p:nvPr>
        </p:nvPicPr>
        <p:blipFill>
          <a:blip r:embed="rId2"/>
          <a:stretch>
            <a:fillRect/>
          </a:stretch>
        </p:blipFill>
        <p:spPr>
          <a:xfrm>
            <a:off x="592866" y="1384989"/>
            <a:ext cx="5779598" cy="4572000"/>
          </a:xfrm>
        </p:spPr>
      </p:pic>
      <p:sp>
        <p:nvSpPr>
          <p:cNvPr id="3" name="Title 2">
            <a:extLst>
              <a:ext uri="{FF2B5EF4-FFF2-40B4-BE49-F238E27FC236}">
                <a16:creationId xmlns:a16="http://schemas.microsoft.com/office/drawing/2014/main" id="{36DD3FC5-1791-5F40-BFFD-4512B0F24E1D}"/>
              </a:ext>
            </a:extLst>
          </p:cNvPr>
          <p:cNvSpPr>
            <a:spLocks noGrp="1"/>
          </p:cNvSpPr>
          <p:nvPr>
            <p:ph type="title"/>
          </p:nvPr>
        </p:nvSpPr>
        <p:spPr/>
        <p:txBody>
          <a:bodyPr/>
          <a:lstStyle/>
          <a:p>
            <a:r>
              <a:rPr lang="en-US" dirty="0"/>
              <a:t>Ephemeral nature of containers</a:t>
            </a:r>
          </a:p>
        </p:txBody>
      </p:sp>
      <p:sp>
        <p:nvSpPr>
          <p:cNvPr id="4" name="Subtitle 3">
            <a:extLst>
              <a:ext uri="{FF2B5EF4-FFF2-40B4-BE49-F238E27FC236}">
                <a16:creationId xmlns:a16="http://schemas.microsoft.com/office/drawing/2014/main" id="{1597B201-BE42-4C48-89D1-C7A325CBC8E5}"/>
              </a:ext>
            </a:extLst>
          </p:cNvPr>
          <p:cNvSpPr>
            <a:spLocks noGrp="1"/>
          </p:cNvSpPr>
          <p:nvPr>
            <p:ph type="subTitle" idx="10"/>
          </p:nvPr>
        </p:nvSpPr>
        <p:spPr/>
        <p:txBody>
          <a:bodyPr/>
          <a:lstStyle/>
          <a:p>
            <a:endParaRPr lang="en-US"/>
          </a:p>
        </p:txBody>
      </p:sp>
      <p:pic>
        <p:nvPicPr>
          <p:cNvPr id="8" name="Picture 7">
            <a:extLst>
              <a:ext uri="{FF2B5EF4-FFF2-40B4-BE49-F238E27FC236}">
                <a16:creationId xmlns:a16="http://schemas.microsoft.com/office/drawing/2014/main" id="{61FA1D49-B067-C644-92C8-1577B2186A54}"/>
              </a:ext>
            </a:extLst>
          </p:cNvPr>
          <p:cNvPicPr>
            <a:picLocks noChangeAspect="1"/>
          </p:cNvPicPr>
          <p:nvPr/>
        </p:nvPicPr>
        <p:blipFill>
          <a:blip r:embed="rId3"/>
          <a:stretch>
            <a:fillRect/>
          </a:stretch>
        </p:blipFill>
        <p:spPr>
          <a:xfrm>
            <a:off x="6527513" y="1384989"/>
            <a:ext cx="4686300" cy="1739900"/>
          </a:xfrm>
          <a:prstGeom prst="rect">
            <a:avLst/>
          </a:prstGeom>
        </p:spPr>
      </p:pic>
      <p:pic>
        <p:nvPicPr>
          <p:cNvPr id="10" name="Picture 9">
            <a:extLst>
              <a:ext uri="{FF2B5EF4-FFF2-40B4-BE49-F238E27FC236}">
                <a16:creationId xmlns:a16="http://schemas.microsoft.com/office/drawing/2014/main" id="{61635212-47CD-9D4F-B9FB-DB1A851597BD}"/>
              </a:ext>
            </a:extLst>
          </p:cNvPr>
          <p:cNvPicPr>
            <a:picLocks noChangeAspect="1"/>
          </p:cNvPicPr>
          <p:nvPr/>
        </p:nvPicPr>
        <p:blipFill>
          <a:blip r:embed="rId4"/>
          <a:stretch>
            <a:fillRect/>
          </a:stretch>
        </p:blipFill>
        <p:spPr>
          <a:xfrm>
            <a:off x="5800400" y="4173564"/>
            <a:ext cx="5560076" cy="362785"/>
          </a:xfrm>
          <a:prstGeom prst="rect">
            <a:avLst/>
          </a:prstGeom>
        </p:spPr>
      </p:pic>
      <p:sp>
        <p:nvSpPr>
          <p:cNvPr id="11" name="TextBox 10">
            <a:extLst>
              <a:ext uri="{FF2B5EF4-FFF2-40B4-BE49-F238E27FC236}">
                <a16:creationId xmlns:a16="http://schemas.microsoft.com/office/drawing/2014/main" id="{C29DA681-93DF-CB48-B779-30E134AFBE13}"/>
              </a:ext>
            </a:extLst>
          </p:cNvPr>
          <p:cNvSpPr txBox="1"/>
          <p:nvPr/>
        </p:nvSpPr>
        <p:spPr>
          <a:xfrm>
            <a:off x="6527513" y="3632529"/>
            <a:ext cx="4082543" cy="276999"/>
          </a:xfrm>
          <a:prstGeom prst="rect">
            <a:avLst/>
          </a:prstGeom>
        </p:spPr>
        <p:txBody>
          <a:bodyPr wrap="square" lIns="0" tIns="0" rIns="0" bIns="0" rtlCol="0">
            <a:spAutoFit/>
          </a:bodyPr>
          <a:lstStyle/>
          <a:p>
            <a:pPr algn="l">
              <a:spcAft>
                <a:spcPts val="600"/>
              </a:spcAft>
            </a:pPr>
            <a:r>
              <a:rPr lang="en-US" dirty="0"/>
              <a:t>New Container == New Filesystem</a:t>
            </a:r>
          </a:p>
        </p:txBody>
      </p:sp>
    </p:spTree>
    <p:extLst>
      <p:ext uri="{BB962C8B-B14F-4D97-AF65-F5344CB8AC3E}">
        <p14:creationId xmlns:p14="http://schemas.microsoft.com/office/powerpoint/2010/main" val="327793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Host and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dirty="0">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dirty="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Lets run the hello-world container against our developer environment and operations environment.</a:t>
            </a:r>
          </a:p>
          <a:p>
            <a:r>
              <a:rPr lang="en-US" dirty="0"/>
              <a:t>To do so, we need to alter our environment to point at alternative endpoints</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43" name="Picture 42">
            <a:extLst>
              <a:ext uri="{FF2B5EF4-FFF2-40B4-BE49-F238E27FC236}">
                <a16:creationId xmlns:a16="http://schemas.microsoft.com/office/drawing/2014/main" id="{0FE0F682-BCBC-D146-8F76-0E0DA1C70AC8}"/>
              </a:ext>
            </a:extLst>
          </p:cNvPr>
          <p:cNvPicPr>
            <a:picLocks noChangeAspect="1"/>
          </p:cNvPicPr>
          <p:nvPr/>
        </p:nvPicPr>
        <p:blipFill>
          <a:blip r:embed="rId2"/>
          <a:stretch>
            <a:fillRect/>
          </a:stretch>
        </p:blipFill>
        <p:spPr>
          <a:xfrm>
            <a:off x="616505" y="3789985"/>
            <a:ext cx="4189766" cy="2265092"/>
          </a:xfrm>
          <a:prstGeom prst="rect">
            <a:avLst/>
          </a:prstGeom>
        </p:spPr>
      </p:pic>
      <p:pic>
        <p:nvPicPr>
          <p:cNvPr id="45" name="Picture 44">
            <a:extLst>
              <a:ext uri="{FF2B5EF4-FFF2-40B4-BE49-F238E27FC236}">
                <a16:creationId xmlns:a16="http://schemas.microsoft.com/office/drawing/2014/main" id="{7FF2B13E-B961-0C42-AB22-B6AA573BEF33}"/>
              </a:ext>
            </a:extLst>
          </p:cNvPr>
          <p:cNvPicPr>
            <a:picLocks noChangeAspect="1"/>
          </p:cNvPicPr>
          <p:nvPr/>
        </p:nvPicPr>
        <p:blipFill>
          <a:blip r:embed="rId3"/>
          <a:stretch>
            <a:fillRect/>
          </a:stretch>
        </p:blipFill>
        <p:spPr>
          <a:xfrm>
            <a:off x="6044148" y="3723921"/>
            <a:ext cx="4307280" cy="2331156"/>
          </a:xfrm>
          <a:prstGeom prst="rect">
            <a:avLst/>
          </a:prstGeom>
        </p:spPr>
      </p:pic>
      <p:sp>
        <p:nvSpPr>
          <p:cNvPr id="46" name="Rectangle 45">
            <a:extLst>
              <a:ext uri="{FF2B5EF4-FFF2-40B4-BE49-F238E27FC236}">
                <a16:creationId xmlns:a16="http://schemas.microsoft.com/office/drawing/2014/main" id="{5EA23130-DD90-F74D-91AD-4F7F567E852C}"/>
              </a:ext>
            </a:extLst>
          </p:cNvPr>
          <p:cNvSpPr/>
          <p:nvPr/>
        </p:nvSpPr>
        <p:spPr>
          <a:xfrm>
            <a:off x="3819595" y="2920519"/>
            <a:ext cx="3217547" cy="369332"/>
          </a:xfrm>
          <a:prstGeom prst="rect">
            <a:avLst/>
          </a:prstGeom>
        </p:spPr>
        <p:txBody>
          <a:bodyPr wrap="none">
            <a:spAutoFit/>
          </a:bodyPr>
          <a:lstStyle/>
          <a:p>
            <a:pPr>
              <a:buNone/>
            </a:pPr>
            <a:r>
              <a:rPr lang="en-US" dirty="0" err="1">
                <a:latin typeface="Courier" pitchFamily="2" charset="0"/>
              </a:rPr>
              <a:t>docker</a:t>
            </a:r>
            <a:r>
              <a:rPr lang="en-US" dirty="0">
                <a:latin typeface="Courier" pitchFamily="2" charset="0"/>
              </a:rPr>
              <a:t> run hello-world</a:t>
            </a:r>
          </a:p>
        </p:txBody>
      </p:sp>
      <p:cxnSp>
        <p:nvCxnSpPr>
          <p:cNvPr id="48" name="Straight Arrow Connector 47">
            <a:extLst>
              <a:ext uri="{FF2B5EF4-FFF2-40B4-BE49-F238E27FC236}">
                <a16:creationId xmlns:a16="http://schemas.microsoft.com/office/drawing/2014/main" id="{F065BE1B-2E5B-2743-AFAE-BB767C4F8462}"/>
              </a:ext>
            </a:extLst>
          </p:cNvPr>
          <p:cNvCxnSpPr>
            <a:stCxn id="46" idx="1"/>
            <a:endCxn id="43" idx="0"/>
          </p:cNvCxnSpPr>
          <p:nvPr/>
        </p:nvCxnSpPr>
        <p:spPr bwMode="gray">
          <a:xfrm flipH="1">
            <a:off x="2711388" y="3105185"/>
            <a:ext cx="1108207" cy="68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A0E3BD-4908-AE49-96FF-3D08DBF304FD}"/>
              </a:ext>
            </a:extLst>
          </p:cNvPr>
          <p:cNvCxnSpPr>
            <a:stCxn id="46" idx="3"/>
            <a:endCxn id="45" idx="0"/>
          </p:cNvCxnSpPr>
          <p:nvPr/>
        </p:nvCxnSpPr>
        <p:spPr bwMode="gray">
          <a:xfrm>
            <a:off x="7037142" y="3105185"/>
            <a:ext cx="1160646" cy="6187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397084" cy="369332"/>
            </a:xfrm>
            <a:prstGeom prst="rect">
              <a:avLst/>
            </a:prstGeom>
          </p:spPr>
          <p:txBody>
            <a:bodyPr wrap="none">
              <a:spAutoFit/>
            </a:bodyPr>
            <a:lstStyle/>
            <a:p>
              <a:r>
                <a:rPr lang="en-US" dirty="0">
                  <a:latin typeface="Metropolis" charset="0"/>
                  <a:ea typeface="Metropolis" charset="0"/>
                  <a:cs typeface="Metropolis" charset="0"/>
                </a:rPr>
                <a:t>Development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2291938" y="1392216"/>
            <a:ext cx="8400600" cy="4322783"/>
          </a:xfrm>
        </p:spPr>
        <p:txBody>
          <a:bodyPr numCol="3">
            <a:normAutofit fontScale="92500" lnSpcReduction="20000"/>
          </a:bodyPr>
          <a:lstStyle/>
          <a:p>
            <a:pPr>
              <a:buNone/>
            </a:pPr>
            <a:r>
              <a:rPr lang="en-US" dirty="0"/>
              <a:t>Introduction to Docker </a:t>
            </a:r>
            <a:r>
              <a:rPr lang="en-US"/>
              <a:t>and Containers	</a:t>
            </a:r>
            <a:endParaRPr lang="en-US" dirty="0"/>
          </a:p>
          <a:p>
            <a:pPr>
              <a:buNone/>
            </a:pPr>
            <a:r>
              <a:rPr lang="en-US" dirty="0"/>
              <a:t>Hours 1 &amp; 2</a:t>
            </a:r>
          </a:p>
          <a:p>
            <a:pPr marL="342900" indent="-342900"/>
            <a:r>
              <a:rPr lang="en-US" dirty="0"/>
              <a:t>Docker 30,000ft overview</a:t>
            </a:r>
          </a:p>
          <a:p>
            <a:pPr marL="342900" indent="-342900"/>
            <a:r>
              <a:rPr lang="en-US" dirty="0"/>
              <a:t>Our training environment</a:t>
            </a:r>
          </a:p>
          <a:p>
            <a:pPr marL="342900" indent="-342900"/>
            <a:r>
              <a:rPr lang="en-US" dirty="0"/>
              <a:t>Installing Docker</a:t>
            </a:r>
          </a:p>
          <a:p>
            <a:pPr marL="342900" indent="-342900"/>
            <a:r>
              <a:rPr lang="en-US" dirty="0"/>
              <a:t>Our first containers</a:t>
            </a:r>
          </a:p>
          <a:p>
            <a:pPr marL="342900" indent="-342900"/>
            <a:r>
              <a:rPr lang="en-US" dirty="0"/>
              <a:t>Background containers</a:t>
            </a:r>
          </a:p>
          <a:p>
            <a:pPr marL="342900" indent="-342900"/>
            <a:r>
              <a:rPr lang="en-US" dirty="0"/>
              <a:t>Restarting and attaching to containers</a:t>
            </a:r>
          </a:p>
          <a:p>
            <a:pPr>
              <a:buNone/>
            </a:pPr>
            <a:r>
              <a:rPr lang="en-US" dirty="0"/>
              <a:t>Hours 3 &amp; 4</a:t>
            </a:r>
          </a:p>
          <a:p>
            <a:pPr marL="342900" indent="-342900"/>
            <a:r>
              <a:rPr lang="en-US" dirty="0"/>
              <a:t>Understanding Docker images</a:t>
            </a:r>
          </a:p>
          <a:p>
            <a:pPr marL="342900" indent="-342900"/>
            <a:r>
              <a:rPr lang="en-US" dirty="0"/>
              <a:t>Building images interactively</a:t>
            </a:r>
          </a:p>
          <a:p>
            <a:pPr marL="342900" indent="-342900"/>
            <a:r>
              <a:rPr lang="en-US" dirty="0"/>
              <a:t>Building Docker images with a </a:t>
            </a:r>
            <a:r>
              <a:rPr lang="en-US" dirty="0" err="1"/>
              <a:t>Dockerfile</a:t>
            </a:r>
            <a:endParaRPr lang="en-US" dirty="0"/>
          </a:p>
          <a:p>
            <a:pPr marL="342900" indent="-342900"/>
            <a:r>
              <a:rPr lang="en-US" dirty="0"/>
              <a:t>CMD and ENTRYPOINT</a:t>
            </a:r>
          </a:p>
          <a:p>
            <a:pPr marL="342900" indent="-342900"/>
            <a:r>
              <a:rPr lang="en-US" dirty="0"/>
              <a:t>Copying files during the build</a:t>
            </a:r>
          </a:p>
          <a:p>
            <a:pPr marL="342900" indent="-342900"/>
            <a:r>
              <a:rPr lang="en-US" dirty="0"/>
              <a:t>Multi-stage builds</a:t>
            </a:r>
          </a:p>
          <a:p>
            <a:pPr marL="342900" indent="-342900"/>
            <a:r>
              <a:rPr lang="en-US" dirty="0"/>
              <a:t>Publishing images to the Docker Hub</a:t>
            </a:r>
          </a:p>
          <a:p>
            <a:pPr marL="342900" indent="-342900"/>
            <a:r>
              <a:rPr lang="en-US" dirty="0"/>
              <a:t>Tips for efficient </a:t>
            </a:r>
            <a:r>
              <a:rPr lang="en-US" dirty="0" err="1"/>
              <a:t>Dockerfiles</a:t>
            </a:r>
            <a:endParaRPr lang="en-US" dirty="0"/>
          </a:p>
          <a:p>
            <a:pPr marL="342900" indent="-342900"/>
            <a:endParaRPr lang="en-US" dirty="0"/>
          </a:p>
          <a:p>
            <a:pPr marL="342900" indent="-342900"/>
            <a:endParaRPr lang="en-US" dirty="0"/>
          </a:p>
          <a:p>
            <a:pPr marL="342900" indent="-342900"/>
            <a:endParaRPr lang="en-US" dirty="0"/>
          </a:p>
        </p:txBody>
      </p:sp>
    </p:spTree>
    <p:extLst>
      <p:ext uri="{BB962C8B-B14F-4D97-AF65-F5344CB8AC3E}">
        <p14:creationId xmlns:p14="http://schemas.microsoft.com/office/powerpoint/2010/main" val="935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114955" cy="369332"/>
            </a:xfrm>
            <a:prstGeom prst="rect">
              <a:avLst/>
            </a:prstGeom>
          </p:spPr>
          <p:txBody>
            <a:bodyPr wrap="none">
              <a:spAutoFit/>
            </a:bodyPr>
            <a:lstStyle/>
            <a:p>
              <a:r>
                <a:rPr lang="en-US" dirty="0">
                  <a:latin typeface="Metropolis" charset="0"/>
                  <a:ea typeface="Metropolis" charset="0"/>
                  <a:cs typeface="Metropolis" charset="0"/>
                </a:rPr>
                <a:t>Production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93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16F02-95A3-BF4D-ADE6-F753BCF6076E}"/>
              </a:ext>
            </a:extLst>
          </p:cNvPr>
          <p:cNvSpPr>
            <a:spLocks noGrp="1"/>
          </p:cNvSpPr>
          <p:nvPr>
            <p:ph sz="quarter" idx="14"/>
          </p:nvPr>
        </p:nvSpPr>
        <p:spPr/>
        <p:txBody>
          <a:bodyPr/>
          <a:lstStyle/>
          <a:p>
            <a:r>
              <a:rPr lang="en-US" dirty="0"/>
              <a:t>Use the code from the </a:t>
            </a:r>
            <a:r>
              <a:rPr lang="en-US" dirty="0" err="1"/>
              <a:t>git</a:t>
            </a:r>
            <a:r>
              <a:rPr lang="en-US" dirty="0"/>
              <a:t> repository under </a:t>
            </a:r>
            <a:r>
              <a:rPr lang="en-US" b="1" dirty="0"/>
              <a:t>05-basic-dockerfile.</a:t>
            </a:r>
          </a:p>
          <a:p>
            <a:endParaRPr lang="en-US" b="1" dirty="0"/>
          </a:p>
          <a:p>
            <a:pPr>
              <a:buNone/>
            </a:pPr>
            <a:r>
              <a:rPr lang="en-US" dirty="0"/>
              <a:t>You will build an image based on an apache</a:t>
            </a:r>
          </a:p>
        </p:txBody>
      </p:sp>
      <p:sp>
        <p:nvSpPr>
          <p:cNvPr id="3" name="Title 2">
            <a:extLst>
              <a:ext uri="{FF2B5EF4-FFF2-40B4-BE49-F238E27FC236}">
                <a16:creationId xmlns:a16="http://schemas.microsoft.com/office/drawing/2014/main" id="{DCF9A8C9-BC72-D340-958E-8B3A29DBBF49}"/>
              </a:ext>
            </a:extLst>
          </p:cNvPr>
          <p:cNvSpPr>
            <a:spLocks noGrp="1"/>
          </p:cNvSpPr>
          <p:nvPr>
            <p:ph type="title"/>
          </p:nvPr>
        </p:nvSpPr>
        <p:spPr/>
        <p:txBody>
          <a:bodyPr/>
          <a:lstStyle/>
          <a:p>
            <a:r>
              <a:rPr lang="en-US" dirty="0"/>
              <a:t>Hands-On</a:t>
            </a:r>
          </a:p>
        </p:txBody>
      </p:sp>
      <p:sp>
        <p:nvSpPr>
          <p:cNvPr id="4" name="Subtitle 3">
            <a:extLst>
              <a:ext uri="{FF2B5EF4-FFF2-40B4-BE49-F238E27FC236}">
                <a16:creationId xmlns:a16="http://schemas.microsoft.com/office/drawing/2014/main" id="{586BF2D2-289E-6F41-98FB-CB7F7A1E50B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90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A7370-68CD-784A-844C-C81743FF034F}"/>
              </a:ext>
            </a:extLst>
          </p:cNvPr>
          <p:cNvSpPr>
            <a:spLocks noGrp="1"/>
          </p:cNvSpPr>
          <p:nvPr>
            <p:ph sz="quarter" idx="14"/>
          </p:nvPr>
        </p:nvSpPr>
        <p:spPr>
          <a:xfrm>
            <a:off x="349956" y="1600201"/>
            <a:ext cx="3826943" cy="4572000"/>
          </a:xfrm>
        </p:spPr>
        <p:txBody>
          <a:bodyPr/>
          <a:lstStyle/>
          <a:p>
            <a:pPr>
              <a:buNone/>
            </a:pPr>
            <a:r>
              <a:rPr lang="en-US" dirty="0"/>
              <a:t>Here we diagram</a:t>
            </a:r>
          </a:p>
          <a:p>
            <a:pPr lvl="1"/>
            <a:r>
              <a:rPr lang="en-US" sz="1600" dirty="0"/>
              <a:t>Pulling an image to a local </a:t>
            </a:r>
            <a:r>
              <a:rPr lang="en-US" sz="1600" dirty="0" err="1"/>
              <a:t>docker</a:t>
            </a:r>
            <a:r>
              <a:rPr lang="en-US" sz="1600" dirty="0"/>
              <a:t> instance from a public registry</a:t>
            </a:r>
          </a:p>
          <a:p>
            <a:pPr lvl="1"/>
            <a:r>
              <a:rPr lang="en-US" sz="1600" dirty="0"/>
              <a:t>Tagging the image for a local repository</a:t>
            </a:r>
          </a:p>
          <a:p>
            <a:pPr lvl="1"/>
            <a:r>
              <a:rPr lang="en-US" sz="1600" dirty="0"/>
              <a:t>If authentication is needed against the local repository, login</a:t>
            </a:r>
          </a:p>
          <a:p>
            <a:pPr lvl="1"/>
            <a:r>
              <a:rPr lang="en-US" sz="1600" dirty="0"/>
              <a:t>Pushing the image to the local repository</a:t>
            </a:r>
          </a:p>
          <a:p>
            <a:pPr lvl="1"/>
            <a:endParaRPr lang="en-US" dirty="0"/>
          </a:p>
        </p:txBody>
      </p:sp>
      <p:sp>
        <p:nvSpPr>
          <p:cNvPr id="3" name="Title 2">
            <a:extLst>
              <a:ext uri="{FF2B5EF4-FFF2-40B4-BE49-F238E27FC236}">
                <a16:creationId xmlns:a16="http://schemas.microsoft.com/office/drawing/2014/main" id="{362292A4-4C0B-0544-92C6-E42BB91625B7}"/>
              </a:ext>
            </a:extLst>
          </p:cNvPr>
          <p:cNvSpPr>
            <a:spLocks noGrp="1"/>
          </p:cNvSpPr>
          <p:nvPr>
            <p:ph type="title"/>
          </p:nvPr>
        </p:nvSpPr>
        <p:spPr/>
        <p:txBody>
          <a:bodyPr/>
          <a:lstStyle/>
          <a:p>
            <a:r>
              <a:rPr lang="en-US" dirty="0"/>
              <a:t>Working with images</a:t>
            </a:r>
          </a:p>
        </p:txBody>
      </p:sp>
      <p:sp>
        <p:nvSpPr>
          <p:cNvPr id="4" name="Subtitle 3">
            <a:extLst>
              <a:ext uri="{FF2B5EF4-FFF2-40B4-BE49-F238E27FC236}">
                <a16:creationId xmlns:a16="http://schemas.microsoft.com/office/drawing/2014/main" id="{CF4E1FEA-2E4C-284E-A502-21F03BAD5269}"/>
              </a:ext>
            </a:extLst>
          </p:cNvPr>
          <p:cNvSpPr>
            <a:spLocks noGrp="1"/>
          </p:cNvSpPr>
          <p:nvPr>
            <p:ph type="subTitle" idx="10"/>
          </p:nvPr>
        </p:nvSpPr>
        <p:spPr/>
        <p:txBody>
          <a:bodyPr/>
          <a:lstStyle/>
          <a:p>
            <a:r>
              <a:rPr lang="en-US" dirty="0"/>
              <a:t>Copy an image from a public repository to a local repository</a:t>
            </a:r>
          </a:p>
        </p:txBody>
      </p:sp>
      <p:grpSp>
        <p:nvGrpSpPr>
          <p:cNvPr id="48" name="Group 47">
            <a:extLst>
              <a:ext uri="{FF2B5EF4-FFF2-40B4-BE49-F238E27FC236}">
                <a16:creationId xmlns:a16="http://schemas.microsoft.com/office/drawing/2014/main" id="{5FD525CF-58BE-4548-8BAC-3336BC9C4301}"/>
              </a:ext>
            </a:extLst>
          </p:cNvPr>
          <p:cNvGrpSpPr/>
          <p:nvPr/>
        </p:nvGrpSpPr>
        <p:grpSpPr>
          <a:xfrm>
            <a:off x="4651036" y="1337427"/>
            <a:ext cx="7108118" cy="4611817"/>
            <a:chOff x="3104444" y="1337427"/>
            <a:chExt cx="7108118" cy="4611817"/>
          </a:xfrm>
        </p:grpSpPr>
        <p:sp>
          <p:nvSpPr>
            <p:cNvPr id="47" name="Rounded Rectangle 46">
              <a:extLst>
                <a:ext uri="{FF2B5EF4-FFF2-40B4-BE49-F238E27FC236}">
                  <a16:creationId xmlns:a16="http://schemas.microsoft.com/office/drawing/2014/main" id="{FD21A50A-FAD2-3A42-BE6A-95CDC313E2B3}"/>
                </a:ext>
              </a:extLst>
            </p:cNvPr>
            <p:cNvSpPr/>
            <p:nvPr/>
          </p:nvSpPr>
          <p:spPr>
            <a:xfrm>
              <a:off x="3104444" y="1670756"/>
              <a:ext cx="5249334" cy="427848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C4DBDA1-91E3-3B47-BB19-BD13AEEBC90E}"/>
                </a:ext>
              </a:extLst>
            </p:cNvPr>
            <p:cNvSpPr/>
            <p:nvPr/>
          </p:nvSpPr>
          <p:spPr>
            <a:xfrm>
              <a:off x="5007751" y="4636399"/>
              <a:ext cx="1095154" cy="11483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Ops User</a:t>
              </a:r>
            </a:p>
          </p:txBody>
        </p:sp>
        <p:sp>
          <p:nvSpPr>
            <p:cNvPr id="9" name="Rectangle 8">
              <a:extLst>
                <a:ext uri="{FF2B5EF4-FFF2-40B4-BE49-F238E27FC236}">
                  <a16:creationId xmlns:a16="http://schemas.microsoft.com/office/drawing/2014/main" id="{1BCE5909-9947-484B-978C-D6447C81D672}"/>
                </a:ext>
              </a:extLst>
            </p:cNvPr>
            <p:cNvSpPr/>
            <p:nvPr/>
          </p:nvSpPr>
          <p:spPr>
            <a:xfrm>
              <a:off x="8968553" y="2799403"/>
              <a:ext cx="1244009" cy="1105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Local Docker Server</a:t>
              </a:r>
            </a:p>
          </p:txBody>
        </p:sp>
        <p:sp>
          <p:nvSpPr>
            <p:cNvPr id="11" name="Can 10">
              <a:extLst>
                <a:ext uri="{FF2B5EF4-FFF2-40B4-BE49-F238E27FC236}">
                  <a16:creationId xmlns:a16="http://schemas.microsoft.com/office/drawing/2014/main" id="{9CA01378-0CF2-3E4D-B4F8-D1E922D88964}"/>
                </a:ext>
              </a:extLst>
            </p:cNvPr>
            <p:cNvSpPr/>
            <p:nvPr/>
          </p:nvSpPr>
          <p:spPr>
            <a:xfrm>
              <a:off x="9133363" y="133742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Docker Hub</a:t>
              </a:r>
            </a:p>
          </p:txBody>
        </p:sp>
        <p:sp>
          <p:nvSpPr>
            <p:cNvPr id="14" name="Can 13">
              <a:extLst>
                <a:ext uri="{FF2B5EF4-FFF2-40B4-BE49-F238E27FC236}">
                  <a16:creationId xmlns:a16="http://schemas.microsoft.com/office/drawing/2014/main" id="{B50B9AC4-1E18-DD4A-8FC2-46E8E0CA73D8}"/>
                </a:ext>
              </a:extLst>
            </p:cNvPr>
            <p:cNvSpPr/>
            <p:nvPr/>
          </p:nvSpPr>
          <p:spPr>
            <a:xfrm>
              <a:off x="9128040" y="464371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Secure Docker Registry</a:t>
              </a:r>
            </a:p>
          </p:txBody>
        </p:sp>
        <p:cxnSp>
          <p:nvCxnSpPr>
            <p:cNvPr id="18" name="Straight Arrow Connector 17">
              <a:extLst>
                <a:ext uri="{FF2B5EF4-FFF2-40B4-BE49-F238E27FC236}">
                  <a16:creationId xmlns:a16="http://schemas.microsoft.com/office/drawing/2014/main" id="{D411F20C-0658-2B44-A0B4-010F4DE55FB7}"/>
                </a:ext>
              </a:extLst>
            </p:cNvPr>
            <p:cNvCxnSpPr>
              <a:cxnSpLocks/>
              <a:stCxn id="15" idx="3"/>
              <a:endCxn id="9" idx="1"/>
            </p:cNvCxnSpPr>
            <p:nvPr/>
          </p:nvCxnSpPr>
          <p:spPr bwMode="gray">
            <a:xfrm>
              <a:off x="8133877" y="3198038"/>
              <a:ext cx="834676" cy="1542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6CA900-1561-554B-9309-5AAAA215EC92}"/>
                </a:ext>
              </a:extLst>
            </p:cNvPr>
            <p:cNvSpPr/>
            <p:nvPr/>
          </p:nvSpPr>
          <p:spPr>
            <a:xfrm>
              <a:off x="3413051" y="2371060"/>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pull </a:t>
              </a:r>
              <a:r>
                <a:rPr lang="en-US" sz="1200" dirty="0" err="1"/>
                <a:t>jenkins</a:t>
              </a:r>
              <a:r>
                <a:rPr lang="en-US" sz="1200" dirty="0"/>
                <a:t>/</a:t>
              </a:r>
              <a:r>
                <a:rPr lang="en-US" sz="1200" dirty="0" err="1"/>
                <a:t>jenkins:lts</a:t>
              </a:r>
              <a:endParaRPr lang="en-US" sz="1200" dirty="0"/>
            </a:p>
          </p:txBody>
        </p:sp>
        <p:sp>
          <p:nvSpPr>
            <p:cNvPr id="15" name="Rectangle 14">
              <a:extLst>
                <a:ext uri="{FF2B5EF4-FFF2-40B4-BE49-F238E27FC236}">
                  <a16:creationId xmlns:a16="http://schemas.microsoft.com/office/drawing/2014/main" id="{F2ED072F-6D98-A547-8A21-1FD69149376A}"/>
                </a:ext>
              </a:extLst>
            </p:cNvPr>
            <p:cNvSpPr/>
            <p:nvPr/>
          </p:nvSpPr>
          <p:spPr>
            <a:xfrm>
              <a:off x="3413051" y="3054863"/>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tag </a:t>
              </a:r>
              <a:r>
                <a:rPr lang="en-US" sz="1200" dirty="0" err="1"/>
                <a:t>jenkins</a:t>
              </a:r>
              <a:r>
                <a:rPr lang="en-US" sz="1200" dirty="0"/>
                <a:t>/</a:t>
              </a:r>
              <a:r>
                <a:rPr lang="en-US" sz="1200" dirty="0" err="1"/>
                <a:t>jenkins:lts</a:t>
              </a:r>
              <a:r>
                <a:rPr lang="en-US" sz="1200" dirty="0"/>
                <a:t>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sp>
          <p:nvSpPr>
            <p:cNvPr id="17" name="Rectangle 16">
              <a:extLst>
                <a:ext uri="{FF2B5EF4-FFF2-40B4-BE49-F238E27FC236}">
                  <a16:creationId xmlns:a16="http://schemas.microsoft.com/office/drawing/2014/main" id="{6E169585-AF09-814E-B379-94E0042F6E75}"/>
                </a:ext>
              </a:extLst>
            </p:cNvPr>
            <p:cNvSpPr/>
            <p:nvPr/>
          </p:nvSpPr>
          <p:spPr>
            <a:xfrm>
              <a:off x="3413051" y="3485567"/>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login </a:t>
              </a:r>
              <a:r>
                <a:rPr lang="en-US" sz="1200" dirty="0" err="1"/>
                <a:t>vic.home.local</a:t>
              </a:r>
              <a:endParaRPr lang="en-US" sz="1200" dirty="0"/>
            </a:p>
          </p:txBody>
        </p:sp>
        <p:sp>
          <p:nvSpPr>
            <p:cNvPr id="19" name="Rectangle 18">
              <a:extLst>
                <a:ext uri="{FF2B5EF4-FFF2-40B4-BE49-F238E27FC236}">
                  <a16:creationId xmlns:a16="http://schemas.microsoft.com/office/drawing/2014/main" id="{15E1D49D-813C-3345-9F3C-FA97413D2E2E}"/>
                </a:ext>
              </a:extLst>
            </p:cNvPr>
            <p:cNvSpPr/>
            <p:nvPr/>
          </p:nvSpPr>
          <p:spPr>
            <a:xfrm>
              <a:off x="3413051" y="4039642"/>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push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cxnSp>
          <p:nvCxnSpPr>
            <p:cNvPr id="10" name="Straight Arrow Connector 9">
              <a:extLst>
                <a:ext uri="{FF2B5EF4-FFF2-40B4-BE49-F238E27FC236}">
                  <a16:creationId xmlns:a16="http://schemas.microsoft.com/office/drawing/2014/main" id="{65C63DB4-A039-A64E-8BFD-342FA6405AA0}"/>
                </a:ext>
              </a:extLst>
            </p:cNvPr>
            <p:cNvCxnSpPr>
              <a:cxnSpLocks/>
              <a:stCxn id="26" idx="3"/>
            </p:cNvCxnSpPr>
            <p:nvPr/>
          </p:nvCxnSpPr>
          <p:spPr bwMode="gray">
            <a:xfrm>
              <a:off x="8133877" y="2514235"/>
              <a:ext cx="834676" cy="838061"/>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9FD1DE-7E00-4D43-9DE9-D922DCC719A6}"/>
                </a:ext>
              </a:extLst>
            </p:cNvPr>
            <p:cNvCxnSpPr>
              <a:cxnSpLocks/>
              <a:stCxn id="11" idx="3"/>
              <a:endCxn id="9" idx="0"/>
            </p:cNvCxnSpPr>
            <p:nvPr/>
          </p:nvCxnSpPr>
          <p:spPr bwMode="gray">
            <a:xfrm flipH="1">
              <a:off x="9590558" y="2258775"/>
              <a:ext cx="5322" cy="540628"/>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6085FC-148D-2F4D-B11D-AE04B3D45140}"/>
                </a:ext>
              </a:extLst>
            </p:cNvPr>
            <p:cNvCxnSpPr>
              <a:cxnSpLocks/>
              <a:stCxn id="17" idx="3"/>
            </p:cNvCxnSpPr>
            <p:nvPr/>
          </p:nvCxnSpPr>
          <p:spPr bwMode="gray">
            <a:xfrm flipV="1">
              <a:off x="8133877" y="3352296"/>
              <a:ext cx="776652" cy="276446"/>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3FE707-0D68-B740-A638-84821E9A5F01}"/>
                </a:ext>
              </a:extLst>
            </p:cNvPr>
            <p:cNvCxnSpPr>
              <a:cxnSpLocks/>
              <a:stCxn id="9" idx="2"/>
              <a:endCxn id="14" idx="1"/>
            </p:cNvCxnSpPr>
            <p:nvPr/>
          </p:nvCxnSpPr>
          <p:spPr bwMode="gray">
            <a:xfrm flipH="1">
              <a:off x="9590557" y="3905189"/>
              <a:ext cx="1" cy="738528"/>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9565E3-22DC-D04F-BC20-16D30F095C06}"/>
                </a:ext>
              </a:extLst>
            </p:cNvPr>
            <p:cNvCxnSpPr>
              <a:cxnSpLocks/>
              <a:stCxn id="19" idx="3"/>
              <a:endCxn id="9" idx="1"/>
            </p:cNvCxnSpPr>
            <p:nvPr/>
          </p:nvCxnSpPr>
          <p:spPr bwMode="gray">
            <a:xfrm flipV="1">
              <a:off x="8133877" y="3352296"/>
              <a:ext cx="834676" cy="830521"/>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48033F-4E24-874D-BE35-B059A1151EBF}"/>
                </a:ext>
              </a:extLst>
            </p:cNvPr>
            <p:cNvCxnSpPr>
              <a:cxnSpLocks/>
            </p:cNvCxnSpPr>
            <p:nvPr/>
          </p:nvCxnSpPr>
          <p:spPr bwMode="gray">
            <a:xfrm>
              <a:off x="9353747" y="3856725"/>
              <a:ext cx="0" cy="851866"/>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3377338" y="1392216"/>
            <a:ext cx="7315200" cy="4322783"/>
          </a:xfrm>
        </p:spPr>
        <p:txBody>
          <a:bodyPr>
            <a:normAutofit fontScale="85000" lnSpcReduction="20000"/>
          </a:bodyPr>
          <a:lstStyle/>
          <a:p>
            <a:pPr>
              <a:buNone/>
            </a:pPr>
            <a:r>
              <a:rPr lang="en-US" dirty="0"/>
              <a:t>Introduction to Docker and Containers</a:t>
            </a:r>
          </a:p>
          <a:p>
            <a:pPr>
              <a:buNone/>
            </a:pPr>
            <a:r>
              <a:rPr lang="en-US" dirty="0"/>
              <a:t>Hours 3 &amp; 4</a:t>
            </a:r>
          </a:p>
          <a:p>
            <a:pPr marL="342900" indent="-342900"/>
            <a:r>
              <a:rPr lang="en-US" dirty="0"/>
              <a:t>Understanding Docker images</a:t>
            </a:r>
          </a:p>
          <a:p>
            <a:pPr marL="342900" indent="-342900"/>
            <a:r>
              <a:rPr lang="en-US" dirty="0"/>
              <a:t>Building images interactively</a:t>
            </a:r>
          </a:p>
          <a:p>
            <a:pPr marL="342900" indent="-342900"/>
            <a:r>
              <a:rPr lang="en-US" dirty="0"/>
              <a:t>Building Docker images with a </a:t>
            </a:r>
            <a:r>
              <a:rPr lang="en-US" dirty="0" err="1"/>
              <a:t>Dockerfile</a:t>
            </a:r>
            <a:endParaRPr lang="en-US" dirty="0"/>
          </a:p>
          <a:p>
            <a:pPr marL="342900" indent="-342900"/>
            <a:r>
              <a:rPr lang="en-US" dirty="0"/>
              <a:t>CMD and ENTRYPOINT</a:t>
            </a:r>
          </a:p>
          <a:p>
            <a:pPr marL="342900" indent="-342900"/>
            <a:r>
              <a:rPr lang="en-US" dirty="0"/>
              <a:t>Copying files during the build</a:t>
            </a:r>
          </a:p>
          <a:p>
            <a:pPr marL="342900" indent="-342900"/>
            <a:r>
              <a:rPr lang="en-US" dirty="0"/>
              <a:t>Multi-stage builds</a:t>
            </a:r>
          </a:p>
          <a:p>
            <a:pPr marL="342900" indent="-342900"/>
            <a:r>
              <a:rPr lang="en-US" dirty="0"/>
              <a:t>Publishing images to the Docker Hub</a:t>
            </a:r>
          </a:p>
          <a:p>
            <a:pPr marL="342900" indent="-342900"/>
            <a:r>
              <a:rPr lang="en-US" dirty="0"/>
              <a:t>Tips for efficient </a:t>
            </a:r>
            <a:r>
              <a:rPr lang="en-US" dirty="0" err="1"/>
              <a:t>Dockerfiles</a:t>
            </a:r>
            <a:endParaRPr lang="en-US" dirty="0"/>
          </a:p>
        </p:txBody>
      </p:sp>
    </p:spTree>
    <p:extLst>
      <p:ext uri="{BB962C8B-B14F-4D97-AF65-F5344CB8AC3E}">
        <p14:creationId xmlns:p14="http://schemas.microsoft.com/office/powerpoint/2010/main" val="348210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Get code from </a:t>
            </a:r>
          </a:p>
          <a:p>
            <a:r>
              <a:rPr lang="en-US" dirty="0">
                <a:latin typeface="Courier" pitchFamily="2" charset="0"/>
              </a:rPr>
              <a:t>https://github.com/tompscanlan/vmware-container-workshop</a:t>
            </a:r>
          </a:p>
          <a:p>
            <a:endParaRPr lang="en-US" dirty="0">
              <a:latin typeface="Courier" pitchFamily="2" charset="0"/>
            </a:endParaRP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 Hands-On</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2480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6E1C-7C71-AC42-8298-6477AC4391ED}"/>
              </a:ext>
            </a:extLst>
          </p:cNvPr>
          <p:cNvSpPr>
            <a:spLocks noGrp="1"/>
          </p:cNvSpPr>
          <p:nvPr>
            <p:ph type="title"/>
          </p:nvPr>
        </p:nvSpPr>
        <p:spPr/>
        <p:txBody>
          <a:bodyPr/>
          <a:lstStyle/>
          <a:p>
            <a:r>
              <a:rPr lang="en-US" dirty="0"/>
              <a:t>What is container orchestration</a:t>
            </a:r>
          </a:p>
        </p:txBody>
      </p:sp>
      <p:sp>
        <p:nvSpPr>
          <p:cNvPr id="3" name="Slide Number Placeholder 2">
            <a:extLst>
              <a:ext uri="{FF2B5EF4-FFF2-40B4-BE49-F238E27FC236}">
                <a16:creationId xmlns:a16="http://schemas.microsoft.com/office/drawing/2014/main" id="{3EE88F5D-7E09-7347-8C10-39EF8891A4AA}"/>
              </a:ext>
            </a:extLst>
          </p:cNvPr>
          <p:cNvSpPr>
            <a:spLocks noGrp="1"/>
          </p:cNvSpPr>
          <p:nvPr>
            <p:ph type="sldNum" sz="quarter" idx="12"/>
          </p:nvPr>
        </p:nvSpPr>
        <p:spPr/>
        <p:txBody>
          <a:bodyPr/>
          <a:lstStyle/>
          <a:p>
            <a:fld id="{7A71151C-580E-45A9-BBF9-853D0F68B0E3}" type="slidenum">
              <a:rPr lang="en-GB" smtClean="0"/>
              <a:t>51</a:t>
            </a:fld>
            <a:endParaRPr lang="en-GB"/>
          </a:p>
        </p:txBody>
      </p:sp>
      <p:sp>
        <p:nvSpPr>
          <p:cNvPr id="4" name="TextBox 3">
            <a:extLst>
              <a:ext uri="{FF2B5EF4-FFF2-40B4-BE49-F238E27FC236}">
                <a16:creationId xmlns:a16="http://schemas.microsoft.com/office/drawing/2014/main" id="{F7981646-82FD-3A44-B5EE-564B98C7ACEB}"/>
              </a:ext>
            </a:extLst>
          </p:cNvPr>
          <p:cNvSpPr txBox="1"/>
          <p:nvPr/>
        </p:nvSpPr>
        <p:spPr>
          <a:xfrm>
            <a:off x="927463" y="1632857"/>
            <a:ext cx="10423162" cy="4632037"/>
          </a:xfrm>
          <a:prstGeom prst="rect">
            <a:avLst/>
          </a:prstGeom>
        </p:spPr>
        <p:txBody>
          <a:bodyPr wrap="square" lIns="0" tIns="0" rIns="0" bIns="0" rtlCol="0">
            <a:spAutoFit/>
          </a:bodyPr>
          <a:lstStyle/>
          <a:p>
            <a:pPr algn="l">
              <a:spcAft>
                <a:spcPts val="600"/>
              </a:spcAft>
            </a:pPr>
            <a:r>
              <a:rPr lang="en-US" sz="2400" dirty="0"/>
              <a:t>This is the term for automating the operation of container infrastructure and scheduling of running workloads</a:t>
            </a:r>
          </a:p>
          <a:p>
            <a:pPr algn="l">
              <a:spcAft>
                <a:spcPts val="600"/>
              </a:spcAft>
            </a:pPr>
            <a:endParaRPr lang="en-US" dirty="0"/>
          </a:p>
          <a:p>
            <a:pPr algn="l">
              <a:spcAft>
                <a:spcPts val="600"/>
              </a:spcAft>
            </a:pPr>
            <a:r>
              <a:rPr lang="en-US" dirty="0"/>
              <a:t>Orchestration touches on:</a:t>
            </a:r>
          </a:p>
          <a:p>
            <a:pPr marL="285750" indent="-285750" algn="l">
              <a:spcAft>
                <a:spcPts val="600"/>
              </a:spcAft>
              <a:buFont typeface="Arial" panose="020B0604020202020204" pitchFamily="34" charset="0"/>
              <a:buChar char="•"/>
            </a:pPr>
            <a:r>
              <a:rPr lang="en-US" dirty="0"/>
              <a:t>Handling container host registration and health monitoring</a:t>
            </a:r>
          </a:p>
          <a:p>
            <a:pPr marL="285750" indent="-285750" algn="l">
              <a:spcAft>
                <a:spcPts val="600"/>
              </a:spcAft>
              <a:buFont typeface="Arial" panose="020B0604020202020204" pitchFamily="34" charset="0"/>
              <a:buChar char="•"/>
            </a:pPr>
            <a:r>
              <a:rPr lang="en-US" dirty="0"/>
              <a:t>Scheduling of running containers on hosts that meet requirements</a:t>
            </a:r>
          </a:p>
          <a:p>
            <a:pPr marL="285750" indent="-285750" algn="l">
              <a:spcAft>
                <a:spcPts val="600"/>
              </a:spcAft>
              <a:buFont typeface="Arial" panose="020B0604020202020204" pitchFamily="34" charset="0"/>
              <a:buChar char="•"/>
            </a:pPr>
            <a:r>
              <a:rPr lang="en-US" dirty="0"/>
              <a:t>Restarting of failed or unhealthy containers</a:t>
            </a:r>
          </a:p>
          <a:p>
            <a:pPr marL="285750" indent="-285750" algn="l">
              <a:spcAft>
                <a:spcPts val="600"/>
              </a:spcAft>
              <a:buFont typeface="Arial" panose="020B0604020202020204" pitchFamily="34" charset="0"/>
              <a:buChar char="•"/>
            </a:pPr>
            <a:r>
              <a:rPr lang="en-US" dirty="0"/>
              <a:t>Keeping related workloads in close proximity</a:t>
            </a:r>
          </a:p>
          <a:p>
            <a:pPr marL="285750" indent="-285750" algn="l">
              <a:spcAft>
                <a:spcPts val="600"/>
              </a:spcAft>
              <a:buFont typeface="Arial" panose="020B0604020202020204" pitchFamily="34" charset="0"/>
              <a:buChar char="•"/>
            </a:pPr>
            <a:r>
              <a:rPr lang="en-US" dirty="0" err="1"/>
              <a:t>Persistant</a:t>
            </a:r>
            <a:r>
              <a:rPr lang="en-US" dirty="0"/>
              <a:t> storage management</a:t>
            </a:r>
          </a:p>
          <a:p>
            <a:pPr marL="285750" indent="-285750" algn="l">
              <a:spcAft>
                <a:spcPts val="600"/>
              </a:spcAft>
              <a:buFont typeface="Arial" panose="020B0604020202020204" pitchFamily="34" charset="0"/>
              <a:buChar char="•"/>
            </a:pPr>
            <a:r>
              <a:rPr lang="en-US" dirty="0" err="1"/>
              <a:t>Exposeing</a:t>
            </a:r>
            <a:r>
              <a:rPr lang="en-US" dirty="0"/>
              <a:t> services outside of the cluster</a:t>
            </a:r>
          </a:p>
          <a:p>
            <a:pPr marL="285750" indent="-285750" algn="l">
              <a:spcAft>
                <a:spcPts val="600"/>
              </a:spcAft>
              <a:buFont typeface="Arial" panose="020B0604020202020204" pitchFamily="34" charset="0"/>
              <a:buChar char="•"/>
            </a:pPr>
            <a:r>
              <a:rPr lang="en-US" dirty="0"/>
              <a:t>Scaling up or down services</a:t>
            </a:r>
          </a:p>
          <a:p>
            <a:pPr marL="285750" indent="-285750">
              <a:spcAft>
                <a:spcPts val="600"/>
              </a:spcAft>
              <a:buFont typeface="Arial" panose="020B0604020202020204" pitchFamily="34" charset="0"/>
              <a:buChar char="•"/>
            </a:pPr>
            <a:r>
              <a:rPr lang="en-US" dirty="0"/>
              <a:t>Load balancing across scaled services</a:t>
            </a:r>
          </a:p>
          <a:p>
            <a:pPr algn="l">
              <a:spcAft>
                <a:spcPts val="600"/>
              </a:spcAft>
            </a:pPr>
            <a:endParaRPr lang="en-US" dirty="0"/>
          </a:p>
        </p:txBody>
      </p:sp>
    </p:spTree>
    <p:extLst>
      <p:ext uri="{BB962C8B-B14F-4D97-AF65-F5344CB8AC3E}">
        <p14:creationId xmlns:p14="http://schemas.microsoft.com/office/powerpoint/2010/main" val="1513098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(Scheduling) Container ‘Apps’ (Multi-Container Based)</a:t>
            </a:r>
          </a:p>
        </p:txBody>
      </p:sp>
      <p:sp>
        <p:nvSpPr>
          <p:cNvPr id="3" name="Footer Placeholder 2"/>
          <p:cNvSpPr>
            <a:spLocks noGrp="1"/>
          </p:cNvSpPr>
          <p:nvPr>
            <p:ph type="ftr" sz="quarter" idx="11"/>
          </p:nvPr>
        </p:nvSpPr>
        <p:spPr/>
        <p:txBody>
          <a:bodyPr/>
          <a:lstStyle/>
          <a:p>
            <a:r>
              <a:rPr lang="en-US"/>
              <a:t>CONFIDENTIAL</a:t>
            </a:r>
            <a:endParaRPr lang="en-US" dirty="0"/>
          </a:p>
        </p:txBody>
      </p:sp>
      <p:sp>
        <p:nvSpPr>
          <p:cNvPr id="4" name="Slide Number Placeholder 3"/>
          <p:cNvSpPr>
            <a:spLocks noGrp="1"/>
          </p:cNvSpPr>
          <p:nvPr>
            <p:ph type="sldNum" sz="quarter" idx="12"/>
          </p:nvPr>
        </p:nvSpPr>
        <p:spPr/>
        <p:txBody>
          <a:bodyPr/>
          <a:lstStyle/>
          <a:p>
            <a:fld id="{6EA6D8CF-3CDE-4807-BCD2-C9F2B831AAA5}" type="slidenum">
              <a:rPr lang="en-US" smtClean="0"/>
              <a:t>52</a:t>
            </a:fld>
            <a:endParaRPr lang="en-US" dirty="0"/>
          </a:p>
        </p:txBody>
      </p:sp>
      <p:pic>
        <p:nvPicPr>
          <p:cNvPr id="5" name="Picture 4"/>
          <p:cNvPicPr>
            <a:picLocks noChangeAspect="1"/>
          </p:cNvPicPr>
          <p:nvPr/>
        </p:nvPicPr>
        <p:blipFill rotWithShape="1">
          <a:blip r:embed="rId2"/>
          <a:srcRect l="1785" t="22172" r="-2154" b="6295"/>
          <a:stretch/>
        </p:blipFill>
        <p:spPr>
          <a:xfrm>
            <a:off x="2173693" y="1736748"/>
            <a:ext cx="7841477" cy="4206852"/>
          </a:xfrm>
          <a:prstGeom prst="rect">
            <a:avLst/>
          </a:prstGeom>
        </p:spPr>
      </p:pic>
    </p:spTree>
    <p:extLst>
      <p:ext uri="{BB962C8B-B14F-4D97-AF65-F5344CB8AC3E}">
        <p14:creationId xmlns:p14="http://schemas.microsoft.com/office/powerpoint/2010/main" val="3319645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Hands-on with Swarm</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53</a:t>
            </a:fld>
            <a:endParaRPr lang="en-GB"/>
          </a:p>
        </p:txBody>
      </p:sp>
      <p:sp>
        <p:nvSpPr>
          <p:cNvPr id="4" name="Rectangle 3">
            <a:extLst>
              <a:ext uri="{FF2B5EF4-FFF2-40B4-BE49-F238E27FC236}">
                <a16:creationId xmlns:a16="http://schemas.microsoft.com/office/drawing/2014/main" id="{B15D94D7-88BE-254D-86B0-995ECF5A42E8}"/>
              </a:ext>
            </a:extLst>
          </p:cNvPr>
          <p:cNvSpPr/>
          <p:nvPr/>
        </p:nvSpPr>
        <p:spPr>
          <a:xfrm>
            <a:off x="579809" y="1188720"/>
            <a:ext cx="11001003" cy="1754326"/>
          </a:xfrm>
          <a:prstGeom prst="rect">
            <a:avLst/>
          </a:prstGeom>
        </p:spPr>
        <p:txBody>
          <a:bodyPr wrap="square">
            <a:spAutoFit/>
          </a:bodyPr>
          <a:lstStyle/>
          <a:p>
            <a:r>
              <a:rPr lang="en-US" dirty="0"/>
              <a:t>Use the play with </a:t>
            </a:r>
            <a:r>
              <a:rPr lang="en-US" dirty="0" err="1"/>
              <a:t>docker</a:t>
            </a:r>
            <a:r>
              <a:rPr lang="en-US" dirty="0"/>
              <a:t> environment for local swarm testing: </a:t>
            </a:r>
            <a:r>
              <a:rPr lang="en-US" dirty="0">
                <a:hlinkClick r:id="rId2"/>
              </a:rPr>
              <a:t>https://labs.play-with-docker.com</a:t>
            </a:r>
            <a:endParaRPr lang="en-US" dirty="0"/>
          </a:p>
          <a:p>
            <a:endParaRPr lang="en-US" dirty="0"/>
          </a:p>
          <a:p>
            <a:r>
              <a:rPr lang="en-US" dirty="0"/>
              <a:t>Click on the Wrench and select a 3 manager and 2 worker cluster</a:t>
            </a:r>
          </a:p>
          <a:p>
            <a:endParaRPr lang="en-US" dirty="0"/>
          </a:p>
          <a:p>
            <a:r>
              <a:rPr lang="en-US" dirty="0"/>
              <a:t>Then, either </a:t>
            </a:r>
            <a:r>
              <a:rPr lang="en-US" dirty="0" err="1"/>
              <a:t>ssh</a:t>
            </a:r>
            <a:r>
              <a:rPr lang="en-US" dirty="0"/>
              <a:t> into a master node or use the html based console </a:t>
            </a:r>
          </a:p>
          <a:p>
            <a:endParaRPr lang="en-US" dirty="0"/>
          </a:p>
        </p:txBody>
      </p:sp>
      <p:pic>
        <p:nvPicPr>
          <p:cNvPr id="6" name="Picture 5">
            <a:extLst>
              <a:ext uri="{FF2B5EF4-FFF2-40B4-BE49-F238E27FC236}">
                <a16:creationId xmlns:a16="http://schemas.microsoft.com/office/drawing/2014/main" id="{A4D19F42-C11D-FA41-B5CE-A5F311CD76EF}"/>
              </a:ext>
            </a:extLst>
          </p:cNvPr>
          <p:cNvPicPr>
            <a:picLocks noChangeAspect="1"/>
          </p:cNvPicPr>
          <p:nvPr/>
        </p:nvPicPr>
        <p:blipFill>
          <a:blip r:embed="rId3"/>
          <a:stretch>
            <a:fillRect/>
          </a:stretch>
        </p:blipFill>
        <p:spPr>
          <a:xfrm>
            <a:off x="5256751" y="2794581"/>
            <a:ext cx="6469394" cy="3694136"/>
          </a:xfrm>
          <a:prstGeom prst="rect">
            <a:avLst/>
          </a:prstGeom>
        </p:spPr>
      </p:pic>
    </p:spTree>
    <p:extLst>
      <p:ext uri="{BB962C8B-B14F-4D97-AF65-F5344CB8AC3E}">
        <p14:creationId xmlns:p14="http://schemas.microsoft.com/office/powerpoint/2010/main" val="188772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Hands-on with Kubernetes</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54</a:t>
            </a:fld>
            <a:endParaRPr lang="en-GB"/>
          </a:p>
        </p:txBody>
      </p:sp>
      <p:sp>
        <p:nvSpPr>
          <p:cNvPr id="4" name="Rectangle 3">
            <a:extLst>
              <a:ext uri="{FF2B5EF4-FFF2-40B4-BE49-F238E27FC236}">
                <a16:creationId xmlns:a16="http://schemas.microsoft.com/office/drawing/2014/main" id="{B15D94D7-88BE-254D-86B0-995ECF5A42E8}"/>
              </a:ext>
            </a:extLst>
          </p:cNvPr>
          <p:cNvSpPr/>
          <p:nvPr/>
        </p:nvSpPr>
        <p:spPr>
          <a:xfrm>
            <a:off x="579809" y="1188720"/>
            <a:ext cx="11001003" cy="646331"/>
          </a:xfrm>
          <a:prstGeom prst="rect">
            <a:avLst/>
          </a:prstGeom>
        </p:spPr>
        <p:txBody>
          <a:bodyPr wrap="square">
            <a:spAutoFit/>
          </a:bodyPr>
          <a:lstStyle/>
          <a:p>
            <a:r>
              <a:rPr lang="en-US" dirty="0"/>
              <a:t>Use the play with Kubernetes environment for Kubernetes testing: </a:t>
            </a:r>
            <a:r>
              <a:rPr lang="en-US" dirty="0">
                <a:hlinkClick r:id="rId2"/>
              </a:rPr>
              <a:t>https://labs.play-with-k8s.com/</a:t>
            </a:r>
            <a:endParaRPr lang="en-US" dirty="0"/>
          </a:p>
          <a:p>
            <a:endParaRPr lang="en-US" dirty="0"/>
          </a:p>
        </p:txBody>
      </p:sp>
    </p:spTree>
    <p:extLst>
      <p:ext uri="{BB962C8B-B14F-4D97-AF65-F5344CB8AC3E}">
        <p14:creationId xmlns:p14="http://schemas.microsoft.com/office/powerpoint/2010/main" val="203780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General</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55</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Installation</a:t>
            </a:r>
          </a:p>
          <a:p>
            <a:pPr marL="742950" lvl="1" indent="-285750">
              <a:spcAft>
                <a:spcPts val="600"/>
              </a:spcAft>
              <a:buFont typeface="Arial" panose="020B0604020202020204" pitchFamily="34" charset="0"/>
              <a:buChar char="•"/>
            </a:pPr>
            <a:r>
              <a:rPr lang="en-US" sz="1400" dirty="0"/>
              <a:t>Complex, but automatable</a:t>
            </a:r>
          </a:p>
          <a:p>
            <a:pPr marL="285750" indent="-285750">
              <a:spcAft>
                <a:spcPts val="600"/>
              </a:spcAft>
              <a:buFont typeface="Arial" panose="020B0604020202020204" pitchFamily="34" charset="0"/>
              <a:buChar char="•"/>
            </a:pPr>
            <a:r>
              <a:rPr lang="en-US" sz="1600" dirty="0"/>
              <a:t>Tenancy</a:t>
            </a:r>
          </a:p>
          <a:p>
            <a:pPr marL="742950" lvl="1" indent="-285750">
              <a:spcAft>
                <a:spcPts val="600"/>
              </a:spcAft>
              <a:buFont typeface="Arial" panose="020B0604020202020204" pitchFamily="34" charset="0"/>
              <a:buChar char="•"/>
            </a:pPr>
            <a:r>
              <a:rPr lang="en-US" sz="1400" dirty="0"/>
              <a:t>Namespaces enable separating resources within the cluster</a:t>
            </a:r>
          </a:p>
          <a:p>
            <a:pPr marL="285750" indent="-285750">
              <a:spcAft>
                <a:spcPts val="600"/>
              </a:spcAft>
              <a:buFont typeface="Arial" panose="020B0604020202020204" pitchFamily="34" charset="0"/>
              <a:buChar char="•"/>
            </a:pPr>
            <a:r>
              <a:rPr lang="en-US" sz="1400" dirty="0"/>
              <a:t>Secrets</a:t>
            </a:r>
          </a:p>
          <a:p>
            <a:pPr marL="742950" lvl="1" indent="-285750">
              <a:spcAft>
                <a:spcPts val="600"/>
              </a:spcAft>
              <a:buFont typeface="Arial" panose="020B0604020202020204" pitchFamily="34" charset="0"/>
              <a:buChar char="•"/>
            </a:pPr>
            <a:r>
              <a:rPr lang="en-US" sz="1400" dirty="0"/>
              <a:t>Secrets per namespace enables easy configuration changes when moving an application across namespaces</a:t>
            </a:r>
          </a:p>
          <a:p>
            <a:pPr marL="285750" indent="-285750">
              <a:spcAft>
                <a:spcPts val="600"/>
              </a:spcAft>
              <a:buFont typeface="Arial" panose="020B0604020202020204" pitchFamily="34" charset="0"/>
              <a:buChar char="•"/>
            </a:pPr>
            <a:r>
              <a:rPr lang="en-US" sz="1600" dirty="0"/>
              <a:t>Native cloud providers</a:t>
            </a:r>
          </a:p>
          <a:p>
            <a:pPr marL="742950" lvl="1" indent="-285750">
              <a:spcAft>
                <a:spcPts val="600"/>
              </a:spcAft>
              <a:buFont typeface="Arial" panose="020B0604020202020204" pitchFamily="34" charset="0"/>
              <a:buChar char="•"/>
            </a:pPr>
            <a:r>
              <a:rPr lang="en-US" sz="1100" dirty="0"/>
              <a:t>Amazon EKS</a:t>
            </a:r>
          </a:p>
          <a:p>
            <a:pPr marL="742950" lvl="1" indent="-285750">
              <a:spcAft>
                <a:spcPts val="600"/>
              </a:spcAft>
              <a:buFont typeface="Arial" panose="020B0604020202020204" pitchFamily="34" charset="0"/>
              <a:buChar char="•"/>
            </a:pPr>
            <a:r>
              <a:rPr lang="en-US" sz="1100" dirty="0"/>
              <a:t>Google GKE</a:t>
            </a:r>
          </a:p>
          <a:p>
            <a:pPr marL="742950" lvl="1" indent="-285750">
              <a:spcAft>
                <a:spcPts val="600"/>
              </a:spcAft>
              <a:buFont typeface="Arial" panose="020B0604020202020204" pitchFamily="34" charset="0"/>
              <a:buChar char="•"/>
            </a:pPr>
            <a:r>
              <a:rPr lang="en-US" sz="1100" dirty="0"/>
              <a:t>Azure AKS</a:t>
            </a:r>
          </a:p>
          <a:p>
            <a:pPr marL="742950" lvl="1" indent="-285750">
              <a:spcAft>
                <a:spcPts val="600"/>
              </a:spcAft>
              <a:buFont typeface="Arial" panose="020B0604020202020204" pitchFamily="34" charset="0"/>
              <a:buChar char="•"/>
            </a:pPr>
            <a:r>
              <a:rPr lang="en-US" sz="1100" dirty="0"/>
              <a:t>VMware vSphere via PKS</a:t>
            </a:r>
          </a:p>
          <a:p>
            <a:pPr marL="742950" lvl="1" indent="-285750">
              <a:spcAft>
                <a:spcPts val="600"/>
              </a:spcAft>
              <a:buFont typeface="Arial" panose="020B0604020202020204" pitchFamily="34" charset="0"/>
              <a:buChar char="•"/>
            </a:pPr>
            <a:r>
              <a:rPr lang="en-US" sz="1100" dirty="0"/>
              <a:t>Century Link</a:t>
            </a:r>
          </a:p>
          <a:p>
            <a:pPr marL="742950" lvl="1" indent="-285750">
              <a:spcAft>
                <a:spcPts val="600"/>
              </a:spcAft>
              <a:buFont typeface="Arial" panose="020B0604020202020204" pitchFamily="34" charset="0"/>
              <a:buChar char="•"/>
            </a:pPr>
            <a:r>
              <a:rPr lang="en-US" sz="1100" dirty="0"/>
              <a:t>IBM</a:t>
            </a:r>
          </a:p>
          <a:p>
            <a:pPr marL="742950" lvl="1" indent="-285750">
              <a:spcAft>
                <a:spcPts val="600"/>
              </a:spcAft>
              <a:buFont typeface="Arial" panose="020B0604020202020204" pitchFamily="34" charset="0"/>
              <a:buChar char="•"/>
            </a:pPr>
            <a:r>
              <a:rPr lang="en-US" sz="1100" dirty="0"/>
              <a:t>Multi-cloud via </a:t>
            </a:r>
            <a:r>
              <a:rPr lang="en-US" sz="1100" dirty="0" err="1"/>
              <a:t>stackpoint</a:t>
            </a:r>
            <a:endParaRPr lang="en-US" sz="1100"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Installation</a:t>
            </a:r>
          </a:p>
          <a:p>
            <a:pPr marL="742950" lvl="1" indent="-285750">
              <a:spcAft>
                <a:spcPts val="600"/>
              </a:spcAft>
              <a:buFont typeface="Arial" panose="020B0604020202020204" pitchFamily="34" charset="0"/>
              <a:buChar char="•"/>
            </a:pPr>
            <a:r>
              <a:rPr lang="en-US" sz="1400" dirty="0"/>
              <a:t>Fairly easy</a:t>
            </a:r>
          </a:p>
          <a:p>
            <a:pPr marL="285750" indent="-285750">
              <a:spcAft>
                <a:spcPts val="600"/>
              </a:spcAft>
              <a:buFont typeface="Arial" panose="020B0604020202020204" pitchFamily="34" charset="0"/>
              <a:buChar char="•"/>
            </a:pPr>
            <a:r>
              <a:rPr lang="en-US" sz="1600" dirty="0"/>
              <a:t>Tenancy</a:t>
            </a:r>
          </a:p>
          <a:p>
            <a:pPr marL="742950" lvl="1" indent="-285750">
              <a:spcAft>
                <a:spcPts val="600"/>
              </a:spcAft>
              <a:buFont typeface="Arial" panose="020B0604020202020204" pitchFamily="34" charset="0"/>
              <a:buChar char="•"/>
            </a:pPr>
            <a:r>
              <a:rPr lang="en-US" sz="1400" dirty="0"/>
              <a:t>Manual management of separate resources</a:t>
            </a:r>
          </a:p>
          <a:p>
            <a:pPr marL="285750" indent="-285750">
              <a:spcAft>
                <a:spcPts val="600"/>
              </a:spcAft>
              <a:buFont typeface="Arial" panose="020B0604020202020204" pitchFamily="34" charset="0"/>
              <a:buChar char="•"/>
            </a:pPr>
            <a:r>
              <a:rPr lang="en-US" sz="1600" dirty="0"/>
              <a:t>Secrets</a:t>
            </a:r>
          </a:p>
          <a:p>
            <a:pPr marL="742950" lvl="1" indent="-285750">
              <a:spcAft>
                <a:spcPts val="600"/>
              </a:spcAft>
              <a:buFont typeface="Arial" panose="020B0604020202020204" pitchFamily="34" charset="0"/>
              <a:buChar char="•"/>
            </a:pPr>
            <a:r>
              <a:rPr lang="en-US" sz="1400" dirty="0"/>
              <a:t>Single set of secrets across whole cluster</a:t>
            </a:r>
          </a:p>
          <a:p>
            <a:pPr marL="285750" indent="-285750">
              <a:spcAft>
                <a:spcPts val="600"/>
              </a:spcAft>
              <a:buFont typeface="Arial" panose="020B0604020202020204" pitchFamily="34" charset="0"/>
              <a:buChar char="•"/>
            </a:pPr>
            <a:r>
              <a:rPr lang="en-US" sz="1600" dirty="0"/>
              <a:t>Cloud providers</a:t>
            </a:r>
          </a:p>
          <a:p>
            <a:pPr marL="742950" lvl="1" indent="-285750">
              <a:spcAft>
                <a:spcPts val="600"/>
              </a:spcAft>
              <a:buFont typeface="Arial" panose="020B0604020202020204" pitchFamily="34" charset="0"/>
              <a:buChar char="•"/>
            </a:pPr>
            <a:r>
              <a:rPr lang="en-US" sz="1400" dirty="0"/>
              <a:t>Amazon</a:t>
            </a:r>
          </a:p>
          <a:p>
            <a:pPr marL="742950" lvl="1" indent="-285750">
              <a:spcAft>
                <a:spcPts val="600"/>
              </a:spcAft>
              <a:buFont typeface="Arial" panose="020B0604020202020204" pitchFamily="34" charset="0"/>
              <a:buChar char="•"/>
            </a:pPr>
            <a:r>
              <a:rPr lang="en-US" sz="1400" dirty="0"/>
              <a:t>Azure</a:t>
            </a:r>
          </a:p>
          <a:p>
            <a:pPr marL="742950" lvl="1" indent="-285750">
              <a:spcAft>
                <a:spcPts val="600"/>
              </a:spcAft>
              <a:buFont typeface="Arial" panose="020B0604020202020204" pitchFamily="34" charset="0"/>
              <a:buChar char="•"/>
            </a:pPr>
            <a:r>
              <a:rPr lang="en-US" sz="1400" dirty="0"/>
              <a:t>Others Manually</a:t>
            </a:r>
          </a:p>
          <a:p>
            <a:pPr marL="742950" lvl="1" indent="-285750">
              <a:spcAft>
                <a:spcPts val="600"/>
              </a:spcAft>
              <a:buFont typeface="Arial" panose="020B0604020202020204" pitchFamily="34" charset="0"/>
              <a:buChar char="•"/>
            </a:pPr>
            <a:r>
              <a:rPr lang="en-US" sz="1400" dirty="0"/>
              <a:t>Multi-cloud via Docker Cloud</a:t>
            </a:r>
          </a:p>
        </p:txBody>
      </p:sp>
    </p:spTree>
    <p:extLst>
      <p:ext uri="{BB962C8B-B14F-4D97-AF65-F5344CB8AC3E}">
        <p14:creationId xmlns:p14="http://schemas.microsoft.com/office/powerpoint/2010/main" val="3240433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Storage</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56</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Volumes provided by storage </a:t>
            </a:r>
            <a:r>
              <a:rPr lang="en-US" sz="1600" dirty="0" err="1"/>
              <a:t>backends</a:t>
            </a:r>
            <a:endParaRPr lang="en-US" sz="1600" dirty="0"/>
          </a:p>
          <a:p>
            <a:pPr marL="742950" lvl="1" indent="-285750">
              <a:spcAft>
                <a:spcPts val="600"/>
              </a:spcAft>
              <a:buFont typeface="Arial" panose="020B0604020202020204" pitchFamily="34" charset="0"/>
              <a:buChar char="•"/>
            </a:pPr>
            <a:r>
              <a:rPr lang="en-US" sz="1400" dirty="0"/>
              <a:t>NFS</a:t>
            </a:r>
          </a:p>
          <a:p>
            <a:pPr marL="742950" lvl="1" indent="-285750">
              <a:spcAft>
                <a:spcPts val="600"/>
              </a:spcAft>
              <a:buFont typeface="Arial" panose="020B0604020202020204" pitchFamily="34" charset="0"/>
              <a:buChar char="•"/>
            </a:pPr>
            <a:r>
              <a:rPr lang="en-US" sz="1400" dirty="0"/>
              <a:t>iSCSI</a:t>
            </a:r>
          </a:p>
          <a:p>
            <a:pPr marL="742950" lvl="1" indent="-285750">
              <a:spcAft>
                <a:spcPts val="600"/>
              </a:spcAft>
              <a:buFont typeface="Arial" panose="020B0604020202020204" pitchFamily="34" charset="0"/>
              <a:buChar char="•"/>
            </a:pPr>
            <a:r>
              <a:rPr lang="en-US" sz="1400" dirty="0"/>
              <a:t>FC</a:t>
            </a:r>
          </a:p>
          <a:p>
            <a:pPr marL="742950" lvl="1" indent="-285750">
              <a:spcAft>
                <a:spcPts val="600"/>
              </a:spcAft>
              <a:buFont typeface="Arial" panose="020B0604020202020204" pitchFamily="34" charset="0"/>
              <a:buChar char="•"/>
            </a:pPr>
            <a:r>
              <a:rPr lang="en-US" sz="1400" dirty="0"/>
              <a:t>Azure</a:t>
            </a:r>
          </a:p>
          <a:p>
            <a:pPr marL="742950" lvl="1" indent="-285750">
              <a:spcAft>
                <a:spcPts val="600"/>
              </a:spcAft>
              <a:buFont typeface="Arial" panose="020B0604020202020204" pitchFamily="34" charset="0"/>
              <a:buChar char="•"/>
            </a:pPr>
            <a:r>
              <a:rPr lang="en-US" sz="1400" dirty="0"/>
              <a:t>AWS EBS</a:t>
            </a:r>
          </a:p>
          <a:p>
            <a:pPr marL="742950" lvl="1" indent="-285750">
              <a:spcAft>
                <a:spcPts val="600"/>
              </a:spcAft>
              <a:buFont typeface="Arial" panose="020B0604020202020204" pitchFamily="34" charset="0"/>
              <a:buChar char="•"/>
            </a:pPr>
            <a:r>
              <a:rPr lang="en-US" sz="1400" dirty="0" err="1"/>
              <a:t>Ceph</a:t>
            </a:r>
            <a:endParaRPr lang="en-US" sz="1400" dirty="0"/>
          </a:p>
          <a:p>
            <a:pPr marL="742950" lvl="1" indent="-285750">
              <a:spcAft>
                <a:spcPts val="600"/>
              </a:spcAft>
              <a:buFont typeface="Arial" panose="020B0604020202020204" pitchFamily="34" charset="0"/>
              <a:buChar char="•"/>
            </a:pPr>
            <a:r>
              <a:rPr lang="en-US" sz="1400" dirty="0"/>
              <a:t>Many more</a:t>
            </a:r>
          </a:p>
          <a:p>
            <a:pPr marL="742950" lvl="1"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r>
              <a:rPr lang="en-US" sz="1600" dirty="0"/>
              <a:t>Persistent Volumes and PV Requests</a:t>
            </a:r>
          </a:p>
          <a:p>
            <a:pPr marL="742950" lvl="1" indent="-285750">
              <a:spcAft>
                <a:spcPts val="600"/>
              </a:spcAft>
              <a:buFont typeface="Arial" panose="020B0604020202020204" pitchFamily="34" charset="0"/>
              <a:buChar char="•"/>
            </a:pPr>
            <a:r>
              <a:rPr lang="en-US" sz="1400" dirty="0"/>
              <a:t>Allows requesting a type and size of storage (10GB SSD)</a:t>
            </a:r>
          </a:p>
          <a:p>
            <a:pPr marL="742950" lvl="1" indent="-285750">
              <a:spcAft>
                <a:spcPts val="600"/>
              </a:spcAft>
              <a:buFont typeface="Arial" panose="020B0604020202020204" pitchFamily="34" charset="0"/>
              <a:buChar char="•"/>
            </a:pPr>
            <a:r>
              <a:rPr lang="en-US" sz="1400" dirty="0"/>
              <a:t>Any storage backend can dynamically fulfil the request</a:t>
            </a:r>
          </a:p>
          <a:p>
            <a:pPr marL="285750"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endParaRPr lang="en-US" sz="1400"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Similar to Docker: Volumes</a:t>
            </a:r>
          </a:p>
          <a:p>
            <a:pPr marL="742950" lvl="1" indent="-285750">
              <a:spcAft>
                <a:spcPts val="600"/>
              </a:spcAft>
              <a:buFont typeface="Arial" panose="020B0604020202020204" pitchFamily="34" charset="0"/>
              <a:buChar char="•"/>
            </a:pPr>
            <a:r>
              <a:rPr lang="en-US" sz="1600" dirty="0"/>
              <a:t>Volume Driver for other </a:t>
            </a:r>
            <a:r>
              <a:rPr lang="en-US" sz="1600" dirty="0" err="1"/>
              <a:t>backends</a:t>
            </a:r>
            <a:endParaRPr lang="en-US" sz="1600" dirty="0"/>
          </a:p>
          <a:p>
            <a:pPr marL="1200150" lvl="2" indent="-285750">
              <a:spcAft>
                <a:spcPts val="600"/>
              </a:spcAft>
              <a:buFont typeface="Arial" panose="020B0604020202020204" pitchFamily="34" charset="0"/>
              <a:buChar char="•"/>
            </a:pPr>
            <a:r>
              <a:rPr lang="en-US" sz="1400" dirty="0"/>
              <a:t>NFS</a:t>
            </a:r>
          </a:p>
          <a:p>
            <a:pPr marL="1200150" lvl="2" indent="-285750">
              <a:spcAft>
                <a:spcPts val="600"/>
              </a:spcAft>
              <a:buFont typeface="Arial" panose="020B0604020202020204" pitchFamily="34" charset="0"/>
              <a:buChar char="•"/>
            </a:pPr>
            <a:r>
              <a:rPr lang="en-US" sz="1400" dirty="0"/>
              <a:t>iSCSI</a:t>
            </a:r>
          </a:p>
          <a:p>
            <a:pPr marL="1200150" lvl="2" indent="-285750">
              <a:spcAft>
                <a:spcPts val="600"/>
              </a:spcAft>
              <a:buFont typeface="Arial" panose="020B0604020202020204" pitchFamily="34" charset="0"/>
              <a:buChar char="•"/>
            </a:pPr>
            <a:r>
              <a:rPr lang="en-US" sz="1400" dirty="0"/>
              <a:t>FC</a:t>
            </a:r>
          </a:p>
          <a:p>
            <a:pPr marL="1200150" lvl="2" indent="-285750">
              <a:spcAft>
                <a:spcPts val="600"/>
              </a:spcAft>
              <a:buFont typeface="Arial" panose="020B0604020202020204" pitchFamily="34" charset="0"/>
              <a:buChar char="•"/>
            </a:pPr>
            <a:r>
              <a:rPr lang="en-US" sz="1400" dirty="0"/>
              <a:t>Azure</a:t>
            </a:r>
          </a:p>
          <a:p>
            <a:pPr marL="1200150" lvl="2" indent="-285750">
              <a:spcAft>
                <a:spcPts val="600"/>
              </a:spcAft>
              <a:buFont typeface="Arial" panose="020B0604020202020204" pitchFamily="34" charset="0"/>
              <a:buChar char="•"/>
            </a:pPr>
            <a:r>
              <a:rPr lang="en-US" sz="1400" dirty="0" err="1"/>
              <a:t>Ceph</a:t>
            </a:r>
            <a:endParaRPr lang="en-US" sz="1400" dirty="0"/>
          </a:p>
          <a:p>
            <a:pPr marL="1200150" lvl="2" indent="-285750">
              <a:spcAft>
                <a:spcPts val="600"/>
              </a:spcAft>
              <a:buFont typeface="Arial" panose="020B0604020202020204" pitchFamily="34" charset="0"/>
              <a:buChar char="•"/>
            </a:pPr>
            <a:r>
              <a:rPr lang="en-US" sz="1400" dirty="0"/>
              <a:t>Many more</a:t>
            </a:r>
            <a:endParaRPr lang="en-US" sz="1600" dirty="0"/>
          </a:p>
          <a:p>
            <a:pPr marL="742950" lvl="1"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70997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Services</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57</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Application Lifecycle</a:t>
            </a:r>
          </a:p>
          <a:p>
            <a:pPr marL="742950" lvl="1" indent="-285750">
              <a:spcAft>
                <a:spcPts val="600"/>
              </a:spcAft>
              <a:buFont typeface="Arial" panose="020B0604020202020204" pitchFamily="34" charset="0"/>
              <a:buChar char="•"/>
            </a:pPr>
            <a:r>
              <a:rPr lang="en-US" sz="1400" dirty="0"/>
              <a:t>Applications delivered as single or multi-container pods</a:t>
            </a:r>
          </a:p>
          <a:p>
            <a:pPr marL="742950" lvl="1" indent="-285750">
              <a:spcAft>
                <a:spcPts val="600"/>
              </a:spcAft>
              <a:buFont typeface="Arial" panose="020B0604020202020204" pitchFamily="34" charset="0"/>
              <a:buChar char="•"/>
            </a:pPr>
            <a:r>
              <a:rPr lang="en-US" sz="1400" dirty="0"/>
              <a:t>Placement based on replica count requested, affinity and anti-affinity rules, and based on tags</a:t>
            </a:r>
          </a:p>
          <a:p>
            <a:pPr marL="742950" lvl="1" indent="-285750">
              <a:spcAft>
                <a:spcPts val="600"/>
              </a:spcAft>
              <a:buFont typeface="Arial" panose="020B0604020202020204" pitchFamily="34" charset="0"/>
              <a:buChar char="•"/>
            </a:pPr>
            <a:r>
              <a:rPr lang="en-US" sz="1400" dirty="0"/>
              <a:t>Service and Deployments described by YAML</a:t>
            </a:r>
          </a:p>
          <a:p>
            <a:pPr marL="742950" lvl="1" indent="-285750">
              <a:spcAft>
                <a:spcPts val="600"/>
              </a:spcAft>
              <a:buFont typeface="Arial" panose="020B0604020202020204" pitchFamily="34" charset="0"/>
              <a:buChar char="•"/>
            </a:pPr>
            <a:r>
              <a:rPr lang="en-US" sz="1400" dirty="0"/>
              <a:t>Service scaling manual or automated</a:t>
            </a:r>
          </a:p>
          <a:p>
            <a:pPr marL="742950" lvl="1" indent="-285750">
              <a:spcAft>
                <a:spcPts val="600"/>
              </a:spcAft>
              <a:buFont typeface="Arial" panose="020B0604020202020204" pitchFamily="34" charset="0"/>
              <a:buChar char="•"/>
            </a:pPr>
            <a:r>
              <a:rPr lang="en-US" sz="1400" dirty="0"/>
              <a:t>Deployment updates via rolling-updates or re-create strategies</a:t>
            </a:r>
          </a:p>
          <a:p>
            <a:pPr marL="742950" lvl="1" indent="-285750">
              <a:spcAft>
                <a:spcPts val="600"/>
              </a:spcAft>
              <a:buFont typeface="Arial" panose="020B0604020202020204" pitchFamily="34" charset="0"/>
              <a:buChar char="•"/>
            </a:pPr>
            <a:r>
              <a:rPr lang="en-US" sz="1400" dirty="0" err="1"/>
              <a:t>Healthchecks</a:t>
            </a:r>
            <a:r>
              <a:rPr lang="en-US" sz="1400" dirty="0"/>
              <a:t>: liveness and readiness </a:t>
            </a:r>
          </a:p>
          <a:p>
            <a:pPr marL="285750" indent="-285750" algn="l">
              <a:spcAft>
                <a:spcPts val="600"/>
              </a:spcAft>
              <a:buFont typeface="Arial" panose="020B0604020202020204" pitchFamily="34" charset="0"/>
              <a:buChar char="•"/>
            </a:pPr>
            <a:r>
              <a:rPr lang="en-US" sz="1600" dirty="0"/>
              <a:t>Service Discovery</a:t>
            </a:r>
          </a:p>
          <a:p>
            <a:pPr marL="742950" lvl="1" indent="-285750">
              <a:spcAft>
                <a:spcPts val="600"/>
              </a:spcAft>
              <a:buFont typeface="Arial" panose="020B0604020202020204" pitchFamily="34" charset="0"/>
              <a:buChar char="•"/>
            </a:pPr>
            <a:r>
              <a:rPr lang="en-US" sz="1600" dirty="0"/>
              <a:t>Via DNS </a:t>
            </a:r>
            <a:r>
              <a:rPr lang="en-US" sz="1600" dirty="0" err="1"/>
              <a:t>addon</a:t>
            </a:r>
            <a:endParaRPr lang="en-US" sz="1600" dirty="0"/>
          </a:p>
          <a:p>
            <a:pPr marL="742950" lvl="1" indent="-285750">
              <a:spcAft>
                <a:spcPts val="600"/>
              </a:spcAft>
              <a:buFont typeface="Arial" panose="020B0604020202020204" pitchFamily="34" charset="0"/>
              <a:buChar char="•"/>
            </a:pPr>
            <a:r>
              <a:rPr lang="en-US" sz="1600" dirty="0"/>
              <a:t>Via Environment Variables set at runtime</a:t>
            </a:r>
            <a:endParaRPr lang="en-US" sz="1400"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Application Lifecycle</a:t>
            </a:r>
          </a:p>
          <a:p>
            <a:pPr marL="742950" lvl="1" indent="-285750">
              <a:spcAft>
                <a:spcPts val="600"/>
              </a:spcAft>
              <a:buFont typeface="Arial" panose="020B0604020202020204" pitchFamily="34" charset="0"/>
              <a:buChar char="•"/>
            </a:pPr>
            <a:r>
              <a:rPr lang="en-US" sz="1400" dirty="0"/>
              <a:t>Applications delivered as services</a:t>
            </a:r>
          </a:p>
          <a:p>
            <a:pPr marL="742950" lvl="1" indent="-285750">
              <a:spcAft>
                <a:spcPts val="600"/>
              </a:spcAft>
              <a:buFont typeface="Arial" panose="020B0604020202020204" pitchFamily="34" charset="0"/>
              <a:buChar char="•"/>
            </a:pPr>
            <a:r>
              <a:rPr lang="en-US" sz="1400" dirty="0"/>
              <a:t>Placement on all nodes, a set number of nodes, and placement by tags</a:t>
            </a:r>
          </a:p>
          <a:p>
            <a:pPr marL="742950" lvl="1" indent="-285750">
              <a:spcAft>
                <a:spcPts val="600"/>
              </a:spcAft>
              <a:buFont typeface="Arial" panose="020B0604020202020204" pitchFamily="34" charset="0"/>
              <a:buChar char="•"/>
            </a:pPr>
            <a:r>
              <a:rPr lang="en-US" sz="1400" dirty="0"/>
              <a:t>YAML descriptions of services</a:t>
            </a:r>
          </a:p>
          <a:p>
            <a:pPr marL="742950" lvl="1" indent="-285750">
              <a:spcAft>
                <a:spcPts val="600"/>
              </a:spcAft>
              <a:buFont typeface="Arial" panose="020B0604020202020204" pitchFamily="34" charset="0"/>
              <a:buChar char="•"/>
            </a:pPr>
            <a:r>
              <a:rPr lang="en-US" sz="1400" dirty="0"/>
              <a:t>Service scaling manually</a:t>
            </a:r>
          </a:p>
          <a:p>
            <a:pPr marL="742950" lvl="1" indent="-285750">
              <a:spcAft>
                <a:spcPts val="600"/>
              </a:spcAft>
              <a:buFont typeface="Arial" panose="020B0604020202020204" pitchFamily="34" charset="0"/>
              <a:buChar char="•"/>
            </a:pPr>
            <a:r>
              <a:rPr lang="en-US" sz="1400" dirty="0"/>
              <a:t>Updates via rolling-update strategy</a:t>
            </a:r>
          </a:p>
          <a:p>
            <a:pPr marL="742950" lvl="1" indent="-285750">
              <a:spcAft>
                <a:spcPts val="600"/>
              </a:spcAft>
              <a:buFont typeface="Arial" panose="020B0604020202020204" pitchFamily="34" charset="0"/>
              <a:buChar char="•"/>
            </a:pPr>
            <a:r>
              <a:rPr lang="en-US" sz="1400" dirty="0" err="1"/>
              <a:t>Healthchecks</a:t>
            </a:r>
            <a:r>
              <a:rPr lang="en-US" sz="1400" dirty="0"/>
              <a:t> limited to services</a:t>
            </a:r>
          </a:p>
          <a:p>
            <a:pPr marL="285750" indent="-285750" algn="l">
              <a:spcAft>
                <a:spcPts val="600"/>
              </a:spcAft>
              <a:buFont typeface="Arial" panose="020B0604020202020204" pitchFamily="34" charset="0"/>
              <a:buChar char="•"/>
            </a:pPr>
            <a:r>
              <a:rPr lang="en-US" sz="1600" dirty="0"/>
              <a:t>Service Discovery</a:t>
            </a:r>
          </a:p>
          <a:p>
            <a:pPr marL="742950" lvl="1" indent="-285750">
              <a:spcAft>
                <a:spcPts val="600"/>
              </a:spcAft>
              <a:buFont typeface="Arial" panose="020B0604020202020204" pitchFamily="34" charset="0"/>
              <a:buChar char="•"/>
            </a:pPr>
            <a:r>
              <a:rPr lang="en-US" sz="1600" dirty="0"/>
              <a:t>Unique DNS name per service</a:t>
            </a:r>
          </a:p>
          <a:p>
            <a:pPr marL="742950" lvl="1" indent="-285750">
              <a:spcAft>
                <a:spcPts val="600"/>
              </a:spcAft>
              <a:buFont typeface="Arial" panose="020B0604020202020204" pitchFamily="34" charset="0"/>
              <a:buChar char="•"/>
            </a:pPr>
            <a:r>
              <a:rPr lang="en-US" sz="1600" dirty="0"/>
              <a:t>DNS based </a:t>
            </a:r>
            <a:r>
              <a:rPr lang="en-US" sz="1600" dirty="0" err="1"/>
              <a:t>loadbalancing</a:t>
            </a:r>
            <a:endParaRPr lang="en-US" sz="1600" dirty="0"/>
          </a:p>
        </p:txBody>
      </p:sp>
    </p:spTree>
    <p:extLst>
      <p:ext uri="{BB962C8B-B14F-4D97-AF65-F5344CB8AC3E}">
        <p14:creationId xmlns:p14="http://schemas.microsoft.com/office/powerpoint/2010/main" val="374887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Networking</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58</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Networking</a:t>
            </a:r>
          </a:p>
          <a:p>
            <a:pPr marL="742950" lvl="1" indent="-285750">
              <a:spcAft>
                <a:spcPts val="600"/>
              </a:spcAft>
              <a:buFont typeface="Arial" panose="020B0604020202020204" pitchFamily="34" charset="0"/>
              <a:buChar char="•"/>
            </a:pPr>
            <a:r>
              <a:rPr lang="en-US" sz="1400" dirty="0"/>
              <a:t>Flat network, all pods can talk to any pod</a:t>
            </a:r>
          </a:p>
          <a:p>
            <a:pPr marL="742950" lvl="1" indent="-285750">
              <a:spcAft>
                <a:spcPts val="600"/>
              </a:spcAft>
              <a:buFont typeface="Arial" panose="020B0604020202020204" pitchFamily="34" charset="0"/>
              <a:buChar char="•"/>
            </a:pPr>
            <a:r>
              <a:rPr lang="en-US" sz="1400" dirty="0"/>
              <a:t>Flat network is generally provided via an overlay network, many options in this layer</a:t>
            </a:r>
          </a:p>
          <a:p>
            <a:pPr marL="742950" lvl="1" indent="-285750">
              <a:spcAft>
                <a:spcPts val="600"/>
              </a:spcAft>
              <a:buFont typeface="Arial" panose="020B0604020202020204" pitchFamily="34" charset="0"/>
              <a:buChar char="•"/>
            </a:pPr>
            <a:r>
              <a:rPr lang="en-US" sz="1400" dirty="0"/>
              <a:t>Policies can control cross pod communication</a:t>
            </a:r>
          </a:p>
          <a:p>
            <a:pPr marL="742950" lvl="1" indent="-285750">
              <a:spcAft>
                <a:spcPts val="600"/>
              </a:spcAft>
              <a:buFont typeface="Arial" panose="020B0604020202020204" pitchFamily="34" charset="0"/>
              <a:buChar char="•"/>
            </a:pPr>
            <a:r>
              <a:rPr lang="en-US" sz="1400" dirty="0"/>
              <a:t>Requires once CIDR for pod addresses and one for service addresses</a:t>
            </a: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Networking</a:t>
            </a:r>
          </a:p>
          <a:p>
            <a:pPr marL="742950" lvl="1" indent="-285750">
              <a:spcAft>
                <a:spcPts val="600"/>
              </a:spcAft>
              <a:buFont typeface="Arial" panose="020B0604020202020204" pitchFamily="34" charset="0"/>
              <a:buChar char="•"/>
            </a:pPr>
            <a:r>
              <a:rPr lang="en-US" sz="1400" dirty="0"/>
              <a:t>An overlay network is created for services when nodes join the cluster, containers remain isolated to the host</a:t>
            </a:r>
          </a:p>
          <a:p>
            <a:pPr marL="742950" lvl="1" indent="-285750">
              <a:spcAft>
                <a:spcPts val="600"/>
              </a:spcAft>
              <a:buFont typeface="Arial" panose="020B0604020202020204" pitchFamily="34" charset="0"/>
              <a:buChar char="•"/>
            </a:pPr>
            <a:r>
              <a:rPr lang="en-US" sz="1400" dirty="0"/>
              <a:t>Overlay and management traffic can be encrypted</a:t>
            </a:r>
            <a:endParaRPr lang="en-US" sz="1600" dirty="0"/>
          </a:p>
        </p:txBody>
      </p:sp>
    </p:spTree>
    <p:extLst>
      <p:ext uri="{BB962C8B-B14F-4D97-AF65-F5344CB8AC3E}">
        <p14:creationId xmlns:p14="http://schemas.microsoft.com/office/powerpoint/2010/main" val="153706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After this workshop you should have a firm understanding of</a:t>
            </a:r>
          </a:p>
          <a:p>
            <a:pPr lvl="1"/>
            <a:r>
              <a:rPr lang="en-US" dirty="0"/>
              <a:t>What containers are good for</a:t>
            </a:r>
          </a:p>
          <a:p>
            <a:pPr lvl="1"/>
            <a:r>
              <a:rPr lang="en-US" dirty="0"/>
              <a:t>Why you would use them</a:t>
            </a:r>
          </a:p>
          <a:p>
            <a:pPr lvl="1"/>
            <a:r>
              <a:rPr lang="en-US" dirty="0"/>
              <a:t>How you use them</a:t>
            </a:r>
          </a:p>
          <a:p>
            <a:pPr lvl="1"/>
            <a:r>
              <a:rPr lang="en-US" dirty="0"/>
              <a:t>Why you would want to orchestrate containers</a:t>
            </a:r>
          </a:p>
          <a:p>
            <a:pPr lvl="1"/>
            <a:r>
              <a:rPr lang="en-US" dirty="0"/>
              <a:t>How you orchestrate them</a:t>
            </a:r>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Goals for this workshop</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692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685143" cy="493258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600" b="1" dirty="0"/>
              <a:t>Bind Mounts: </a:t>
            </a:r>
            <a:r>
              <a:rPr lang="en-US" sz="1400" dirty="0"/>
              <a:t>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600" b="1" dirty="0" err="1"/>
              <a:t>Tmpfs</a:t>
            </a:r>
            <a:r>
              <a:rPr lang="en-US" sz="1600" b="1" dirty="0"/>
              <a:t> Mounts: </a:t>
            </a:r>
            <a:r>
              <a:rPr lang="en-US" sz="1400" dirty="0"/>
              <a:t>are stored in the host system’s memory only, and are never written to the host system’s filesystem</a:t>
            </a:r>
          </a:p>
          <a:p>
            <a:pPr marL="742950" lvl="1" indent="-285750">
              <a:spcBef>
                <a:spcPts val="288"/>
              </a:spcBef>
              <a:buClr>
                <a:srgbClr val="333333"/>
              </a:buClr>
            </a:pPr>
            <a:r>
              <a:rPr lang="en-US" sz="1600" b="1" dirty="0"/>
              <a:t>Volumes:</a:t>
            </a:r>
            <a:r>
              <a:rPr lang="en-US" sz="1400" dirty="0"/>
              <a:t>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a:p>
            <a:pPr marL="285750" indent="-285750">
              <a:spcBef>
                <a:spcPts val="288"/>
              </a:spcBef>
              <a:buClr>
                <a:srgbClr val="333333"/>
              </a:buClr>
              <a:buFont typeface="Arial" panose="020B0604020202020204" pitchFamily="34" charset="0"/>
              <a:buChar char="•"/>
            </a:pPr>
            <a:r>
              <a:rPr lang="en-US" sz="1800" dirty="0"/>
              <a:t>https://</a:t>
            </a:r>
            <a:r>
              <a:rPr lang="en-US" sz="1800" dirty="0" err="1"/>
              <a:t>vmware.github.io</a:t>
            </a:r>
            <a:r>
              <a:rPr lang="en-US" sz="1800" dirty="0"/>
              <a:t>/</a:t>
            </a:r>
            <a:r>
              <a:rPr lang="en-US" sz="1800" dirty="0" err="1"/>
              <a:t>vic</a:t>
            </a:r>
            <a:r>
              <a:rPr lang="en-US" sz="1800" dirty="0"/>
              <a:t>-product/assets/files/html/1.3/</a:t>
            </a:r>
            <a:r>
              <a:rPr lang="en-US" sz="1800" dirty="0" err="1"/>
              <a:t>vic_app_dev</a:t>
            </a:r>
            <a:r>
              <a:rPr lang="en-US" sz="1800" dirty="0"/>
              <a:t>/</a:t>
            </a:r>
            <a:r>
              <a:rPr lang="en-US" sz="1800" dirty="0" err="1"/>
              <a:t>using_volumes_with_vic.html</a:t>
            </a:r>
            <a:endParaRPr lang="en-US" sz="1800" dirty="0"/>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A586C-95BD-461E-ACA9-5975E522D0E5}"/>
              </a:ext>
            </a:extLst>
          </p:cNvPr>
          <p:cNvSpPr>
            <a:spLocks noGrp="1"/>
          </p:cNvSpPr>
          <p:nvPr>
            <p:ph type="title"/>
          </p:nvPr>
        </p:nvSpPr>
        <p:spPr/>
        <p:txBody>
          <a:bodyPr/>
          <a:lstStyle/>
          <a:p>
            <a:r>
              <a:rPr lang="en-GB" dirty="0"/>
              <a:t>Images</a:t>
            </a:r>
          </a:p>
        </p:txBody>
      </p:sp>
      <p:sp>
        <p:nvSpPr>
          <p:cNvPr id="7" name="Content Placeholder 6">
            <a:extLst>
              <a:ext uri="{FF2B5EF4-FFF2-40B4-BE49-F238E27FC236}">
                <a16:creationId xmlns:a16="http://schemas.microsoft.com/office/drawing/2014/main" id="{6989C266-4938-4E14-B3E3-2D179FEFB856}"/>
              </a:ext>
            </a:extLst>
          </p:cNvPr>
          <p:cNvSpPr>
            <a:spLocks noGrp="1"/>
          </p:cNvSpPr>
          <p:nvPr>
            <p:ph idx="1"/>
          </p:nvPr>
        </p:nvSpPr>
        <p:spPr>
          <a:xfrm>
            <a:off x="609441" y="1372136"/>
            <a:ext cx="9050202" cy="4646990"/>
          </a:xfrm>
        </p:spPr>
        <p:txBody>
          <a:bodyPr/>
          <a:lstStyle/>
          <a:p>
            <a:r>
              <a:rPr lang="en-GB" dirty="0"/>
              <a:t>Containers are launched from images</a:t>
            </a:r>
          </a:p>
          <a:p>
            <a:r>
              <a:rPr lang="en-GB" dirty="0"/>
              <a:t>Images are not virtual disks</a:t>
            </a:r>
          </a:p>
          <a:p>
            <a:pPr lvl="1"/>
            <a:r>
              <a:rPr lang="en-GB" dirty="0"/>
              <a:t>Images are multilayer templates that are used to instantiate containers</a:t>
            </a:r>
          </a:p>
          <a:p>
            <a:r>
              <a:rPr lang="en-GB" dirty="0"/>
              <a:t>Docker uses a union filesystem to present layers as single storage</a:t>
            </a:r>
          </a:p>
          <a:p>
            <a:r>
              <a:rPr lang="en-GB" dirty="0"/>
              <a:t>Images are pulled from public or private docker registries</a:t>
            </a:r>
          </a:p>
        </p:txBody>
      </p:sp>
      <p:sp>
        <p:nvSpPr>
          <p:cNvPr id="8" name="Rectangle: Rounded Corners 7">
            <a:extLst>
              <a:ext uri="{FF2B5EF4-FFF2-40B4-BE49-F238E27FC236}">
                <a16:creationId xmlns:a16="http://schemas.microsoft.com/office/drawing/2014/main" id="{F9BB7D59-95BD-4E37-B9DF-7EE7118D5CBC}"/>
              </a:ext>
            </a:extLst>
          </p:cNvPr>
          <p:cNvSpPr/>
          <p:nvPr/>
        </p:nvSpPr>
        <p:spPr bwMode="auto">
          <a:xfrm>
            <a:off x="781706" y="3691097"/>
            <a:ext cx="3160520" cy="1139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Docker host</a:t>
            </a:r>
          </a:p>
        </p:txBody>
      </p:sp>
      <p:pic>
        <p:nvPicPr>
          <p:cNvPr id="10" name="Graphic 9" descr="Download from cloud">
            <a:extLst>
              <a:ext uri="{FF2B5EF4-FFF2-40B4-BE49-F238E27FC236}">
                <a16:creationId xmlns:a16="http://schemas.microsoft.com/office/drawing/2014/main" id="{7901C160-9F8D-471A-9FF9-BBDECEC63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4698" y="3165682"/>
            <a:ext cx="1787079" cy="1787079"/>
          </a:xfrm>
          <a:prstGeom prst="rect">
            <a:avLst/>
          </a:prstGeom>
        </p:spPr>
      </p:pic>
      <p:sp>
        <p:nvSpPr>
          <p:cNvPr id="13" name="Rectangle: Rounded Corners 12">
            <a:extLst>
              <a:ext uri="{FF2B5EF4-FFF2-40B4-BE49-F238E27FC236}">
                <a16:creationId xmlns:a16="http://schemas.microsoft.com/office/drawing/2014/main" id="{7573DFC7-9E0E-4BAC-A69B-8659B57602FA}"/>
              </a:ext>
            </a:extLst>
          </p:cNvPr>
          <p:cNvSpPr/>
          <p:nvPr/>
        </p:nvSpPr>
        <p:spPr>
          <a:xfrm>
            <a:off x="3441505" y="4718755"/>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4" name="Rectangle: Rounded Corners 13">
            <a:extLst>
              <a:ext uri="{FF2B5EF4-FFF2-40B4-BE49-F238E27FC236}">
                <a16:creationId xmlns:a16="http://schemas.microsoft.com/office/drawing/2014/main" id="{567631F3-BC33-4E72-9A3A-F4E04104C58A}"/>
              </a:ext>
            </a:extLst>
          </p:cNvPr>
          <p:cNvSpPr/>
          <p:nvPr/>
        </p:nvSpPr>
        <p:spPr>
          <a:xfrm>
            <a:off x="9530406" y="4490680"/>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sp>
        <p:nvSpPr>
          <p:cNvPr id="15" name="Rectangle: Rounded Corners 14">
            <a:extLst>
              <a:ext uri="{FF2B5EF4-FFF2-40B4-BE49-F238E27FC236}">
                <a16:creationId xmlns:a16="http://schemas.microsoft.com/office/drawing/2014/main" id="{CB3A7EE1-814E-43BB-A0C1-DD407FE6DB95}"/>
              </a:ext>
            </a:extLst>
          </p:cNvPr>
          <p:cNvSpPr/>
          <p:nvPr/>
        </p:nvSpPr>
        <p:spPr>
          <a:xfrm>
            <a:off x="9530406" y="477587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6" name="Rectangle: Rounded Corners 15">
            <a:extLst>
              <a:ext uri="{FF2B5EF4-FFF2-40B4-BE49-F238E27FC236}">
                <a16:creationId xmlns:a16="http://schemas.microsoft.com/office/drawing/2014/main" id="{C547B217-CEDB-4818-96CA-2F57E08F6997}"/>
              </a:ext>
            </a:extLst>
          </p:cNvPr>
          <p:cNvSpPr/>
          <p:nvPr/>
        </p:nvSpPr>
        <p:spPr>
          <a:xfrm>
            <a:off x="9530406" y="4208014"/>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redis</a:t>
            </a:r>
            <a:endParaRPr lang="en-GB" sz="1400" dirty="0"/>
          </a:p>
        </p:txBody>
      </p:sp>
      <p:sp>
        <p:nvSpPr>
          <p:cNvPr id="17" name="Rectangle: Rounded Corners 16">
            <a:extLst>
              <a:ext uri="{FF2B5EF4-FFF2-40B4-BE49-F238E27FC236}">
                <a16:creationId xmlns:a16="http://schemas.microsoft.com/office/drawing/2014/main" id="{A71189B4-0CF7-48A1-A029-4715A3C43A5C}"/>
              </a:ext>
            </a:extLst>
          </p:cNvPr>
          <p:cNvSpPr/>
          <p:nvPr/>
        </p:nvSpPr>
        <p:spPr>
          <a:xfrm>
            <a:off x="9530406" y="391489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alpine</a:t>
            </a:r>
          </a:p>
        </p:txBody>
      </p:sp>
      <p:sp>
        <p:nvSpPr>
          <p:cNvPr id="18" name="TextBox 17">
            <a:extLst>
              <a:ext uri="{FF2B5EF4-FFF2-40B4-BE49-F238E27FC236}">
                <a16:creationId xmlns:a16="http://schemas.microsoft.com/office/drawing/2014/main" id="{31A16D76-8BAE-4C0B-8CB0-92EFF599635F}"/>
              </a:ext>
            </a:extLst>
          </p:cNvPr>
          <p:cNvSpPr txBox="1"/>
          <p:nvPr/>
        </p:nvSpPr>
        <p:spPr>
          <a:xfrm>
            <a:off x="4186185" y="3686794"/>
            <a:ext cx="2747079" cy="367502"/>
          </a:xfrm>
          <a:prstGeom prst="rect">
            <a:avLst/>
          </a:prstGeom>
          <a:noFill/>
        </p:spPr>
        <p:txBody>
          <a:bodyPr wrap="square" lIns="0" tIns="0" rIns="0" bIns="0" rtlCol="0">
            <a:noAutofit/>
          </a:bodyPr>
          <a:lstStyle/>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p:txBody>
      </p:sp>
      <p:sp>
        <p:nvSpPr>
          <p:cNvPr id="19" name="Rectangle: Rounded Corners 18">
            <a:extLst>
              <a:ext uri="{FF2B5EF4-FFF2-40B4-BE49-F238E27FC236}">
                <a16:creationId xmlns:a16="http://schemas.microsoft.com/office/drawing/2014/main" id="{31BC32BD-693F-4A6B-B891-3D18F14F67BA}"/>
              </a:ext>
            </a:extLst>
          </p:cNvPr>
          <p:cNvSpPr/>
          <p:nvPr/>
        </p:nvSpPr>
        <p:spPr>
          <a:xfrm>
            <a:off x="3441505" y="4429417"/>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pic>
        <p:nvPicPr>
          <p:cNvPr id="2052" name="Picture 4" descr="Image result for docker hub logo">
            <a:extLst>
              <a:ext uri="{FF2B5EF4-FFF2-40B4-BE49-F238E27FC236}">
                <a16:creationId xmlns:a16="http://schemas.microsoft.com/office/drawing/2014/main" id="{5B3F3C34-378D-4CDE-B9A7-434C8BBD1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506" y="2747318"/>
            <a:ext cx="1035313" cy="9245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7D4F397-6CBE-4B48-9CB7-F4C84323E94F}"/>
              </a:ext>
            </a:extLst>
          </p:cNvPr>
          <p:cNvGrpSpPr/>
          <p:nvPr/>
        </p:nvGrpSpPr>
        <p:grpSpPr>
          <a:xfrm>
            <a:off x="8204698" y="4966121"/>
            <a:ext cx="2906822" cy="1787079"/>
            <a:chOff x="8206835" y="4966521"/>
            <a:chExt cx="2907579" cy="1787545"/>
          </a:xfrm>
        </p:grpSpPr>
        <p:pic>
          <p:nvPicPr>
            <p:cNvPr id="2050" name="Picture 2" descr="Image result for vmware harbor">
              <a:extLst>
                <a:ext uri="{FF2B5EF4-FFF2-40B4-BE49-F238E27FC236}">
                  <a16:creationId xmlns:a16="http://schemas.microsoft.com/office/drawing/2014/main" id="{61D77B14-224A-44ED-ADA1-B3D3BAD97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889" y="5196276"/>
              <a:ext cx="1581525" cy="558476"/>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ownload from cloud">
              <a:extLst>
                <a:ext uri="{FF2B5EF4-FFF2-40B4-BE49-F238E27FC236}">
                  <a16:creationId xmlns:a16="http://schemas.microsoft.com/office/drawing/2014/main" id="{D5D94F5B-102D-44D1-B5D1-059B6582C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6835" y="4966521"/>
              <a:ext cx="1787545" cy="1787545"/>
            </a:xfrm>
            <a:prstGeom prst="rect">
              <a:avLst/>
            </a:prstGeom>
          </p:spPr>
        </p:pic>
      </p:grpSp>
    </p:spTree>
    <p:extLst>
      <p:ext uri="{BB962C8B-B14F-4D97-AF65-F5344CB8AC3E}">
        <p14:creationId xmlns:p14="http://schemas.microsoft.com/office/powerpoint/2010/main" val="200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heel(1)">
                                      <p:cBhvr>
                                        <p:cTn id="2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799" dirty="0"/>
          </a:p>
        </p:txBody>
      </p:sp>
      <p:sp>
        <p:nvSpPr>
          <p:cNvPr id="14" name="Rectangle: Rounded Corners 13">
            <a:extLst>
              <a:ext uri="{FF2B5EF4-FFF2-40B4-BE49-F238E27FC236}">
                <a16:creationId xmlns:a16="http://schemas.microsoft.com/office/drawing/2014/main" id="{E2415DE8-5D8E-4820-BF2D-DB98D01EA1B4}"/>
              </a:ext>
            </a:extLst>
          </p:cNvPr>
          <p:cNvSpPr/>
          <p:nvPr/>
        </p:nvSpPr>
        <p:spPr>
          <a:xfrm>
            <a:off x="8516866" y="4605203"/>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nginx</a:t>
            </a:r>
            <a:endParaRPr lang="en-GB" sz="1799"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0" name="TextBox 19">
            <a:extLst>
              <a:ext uri="{FF2B5EF4-FFF2-40B4-BE49-F238E27FC236}">
                <a16:creationId xmlns:a16="http://schemas.microsoft.com/office/drawing/2014/main" id="{42B0763A-CB25-4485-8DE8-7111218666B7}"/>
              </a:ext>
            </a:extLst>
          </p:cNvPr>
          <p:cNvSpPr txBox="1"/>
          <p:nvPr/>
        </p:nvSpPr>
        <p:spPr>
          <a:xfrm>
            <a:off x="8500786" y="1300076"/>
            <a:ext cx="2733298" cy="1476943"/>
          </a:xfrm>
          <a:prstGeom prst="rect">
            <a:avLst/>
          </a:prstGeom>
          <a:noFill/>
        </p:spPr>
        <p:txBody>
          <a:bodyPr wrap="square" rtlCol="0">
            <a:spAutoFit/>
          </a:bodyPr>
          <a:lstStyle/>
          <a:p>
            <a:r>
              <a:rPr lang="en-GB" sz="1799" b="1" dirty="0">
                <a:latin typeface="Courier New" panose="02070309020205020404" pitchFamily="49" charset="0"/>
                <a:cs typeface="Courier New" panose="02070309020205020404" pitchFamily="49" charset="0"/>
              </a:rPr>
              <a:t>docker image ls</a:t>
            </a: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redis</a:t>
            </a:r>
            <a:endParaRPr lang="en-GB" sz="1799" b="1" dirty="0">
              <a:latin typeface="Courier New" panose="02070309020205020404" pitchFamily="49" charset="0"/>
              <a:cs typeface="Courier New" panose="02070309020205020404" pitchFamily="49" charset="0"/>
            </a:endParaRPr>
          </a:p>
        </p:txBody>
      </p:sp>
      <p:sp>
        <p:nvSpPr>
          <p:cNvPr id="21" name="Rectangle: Rounded Corners 20">
            <a:extLst>
              <a:ext uri="{FF2B5EF4-FFF2-40B4-BE49-F238E27FC236}">
                <a16:creationId xmlns:a16="http://schemas.microsoft.com/office/drawing/2014/main" id="{50495400-A478-4F28-B19B-1EA10F6C9F1F}"/>
              </a:ext>
            </a:extLst>
          </p:cNvPr>
          <p:cNvSpPr/>
          <p:nvPr/>
        </p:nvSpPr>
        <p:spPr>
          <a:xfrm>
            <a:off x="8516866" y="5133772"/>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httpd</a:t>
            </a:r>
            <a:endParaRPr lang="en-GB" sz="1799" dirty="0"/>
          </a:p>
        </p:txBody>
      </p:sp>
      <p:sp>
        <p:nvSpPr>
          <p:cNvPr id="23" name="Rectangle: Rounded Corners 22">
            <a:extLst>
              <a:ext uri="{FF2B5EF4-FFF2-40B4-BE49-F238E27FC236}">
                <a16:creationId xmlns:a16="http://schemas.microsoft.com/office/drawing/2014/main" id="{C76C259A-372F-4920-BFDB-63BE7985BF82}"/>
              </a:ext>
            </a:extLst>
          </p:cNvPr>
          <p:cNvSpPr/>
          <p:nvPr/>
        </p:nvSpPr>
        <p:spPr>
          <a:xfrm>
            <a:off x="8500787" y="4076635"/>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redis</a:t>
            </a:r>
            <a:endParaRPr lang="en-GB" sz="1799" dirty="0"/>
          </a:p>
        </p:txBody>
      </p:sp>
    </p:spTree>
    <p:extLst>
      <p:ext uri="{BB962C8B-B14F-4D97-AF65-F5344CB8AC3E}">
        <p14:creationId xmlns:p14="http://schemas.microsoft.com/office/powerpoint/2010/main" val="6950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0">
                                            <p:txEl>
                                              <p:pRg st="2" end="2"/>
                                            </p:txEl>
                                          </p:spTgt>
                                        </p:tgtEl>
                                        <p:attrNameLst>
                                          <p:attrName>style.visibility</p:attrName>
                                        </p:attrNameLst>
                                      </p:cBhvr>
                                      <p:to>
                                        <p:strVal val="visible"/>
                                      </p:to>
                                    </p:set>
                                    <p:anim calcmode="lin" valueType="num">
                                      <p:cBhvr additive="base">
                                        <p:cTn id="42"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0">
                                            <p:txEl>
                                              <p:pRg st="3" end="3"/>
                                            </p:txEl>
                                          </p:spTgt>
                                        </p:tgtEl>
                                        <p:attrNameLst>
                                          <p:attrName>style.visibility</p:attrName>
                                        </p:attrNameLst>
                                      </p:cBhvr>
                                      <p:to>
                                        <p:strVal val="visible"/>
                                      </p:to>
                                    </p:set>
                                    <p:anim calcmode="lin" valueType="num">
                                      <p:cBhvr additive="base">
                                        <p:cTn id="5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20">
                                            <p:txEl>
                                              <p:pRg st="4" end="4"/>
                                            </p:txEl>
                                          </p:spTgt>
                                        </p:tgtEl>
                                        <p:attrNameLst>
                                          <p:attrName>style.visibility</p:attrName>
                                        </p:attrNameLst>
                                      </p:cBhvr>
                                      <p:to>
                                        <p:strVal val="visible"/>
                                      </p:to>
                                    </p:set>
                                    <p:anim calcmode="lin" valueType="num">
                                      <p:cBhvr additive="base">
                                        <p:cTn id="72"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1000"/>
                                        <p:tgtEl>
                                          <p:spTgt spid="19"/>
                                        </p:tgtEl>
                                      </p:cBhvr>
                                    </p:animEffect>
                                    <p:anim calcmode="lin" valueType="num">
                                      <p:cBhvr>
                                        <p:cTn id="94" dur="1000" fill="hold"/>
                                        <p:tgtEl>
                                          <p:spTgt spid="19"/>
                                        </p:tgtEl>
                                        <p:attrNameLst>
                                          <p:attrName>ppt_x</p:attrName>
                                        </p:attrNameLst>
                                      </p:cBhvr>
                                      <p:tavLst>
                                        <p:tav tm="0">
                                          <p:val>
                                            <p:strVal val="#ppt_x"/>
                                          </p:val>
                                        </p:tav>
                                        <p:tav tm="100000">
                                          <p:val>
                                            <p:strVal val="#ppt_x"/>
                                          </p:val>
                                        </p:tav>
                                      </p:tavLst>
                                    </p:anim>
                                    <p:anim calcmode="lin" valueType="num">
                                      <p:cBhvr>
                                        <p:cTn id="9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6" grpId="0" animBg="1"/>
      <p:bldP spid="18" grpId="0" animBg="1"/>
      <p:bldP spid="19" grpId="0" animBg="1"/>
      <p:bldP spid="21"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2C05358-B0EA-4AE5-B07E-161CFB17423E}"/>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600"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2" name="Rectangle: Rounded Corners 21">
            <a:extLst>
              <a:ext uri="{FF2B5EF4-FFF2-40B4-BE49-F238E27FC236}">
                <a16:creationId xmlns:a16="http://schemas.microsoft.com/office/drawing/2014/main" id="{CB57A62D-04F3-4B86-93B3-2C5D0F010EA8}"/>
              </a:ext>
            </a:extLst>
          </p:cNvPr>
          <p:cNvSpPr/>
          <p:nvPr/>
        </p:nvSpPr>
        <p:spPr>
          <a:xfrm>
            <a:off x="5620909" y="2202019"/>
            <a:ext cx="1269428" cy="2572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dirty="0"/>
              <a:t>/data</a:t>
            </a:r>
          </a:p>
        </p:txBody>
      </p:sp>
      <p:sp>
        <p:nvSpPr>
          <p:cNvPr id="8" name="Rectangle: Rounded Corners 7">
            <a:extLst>
              <a:ext uri="{FF2B5EF4-FFF2-40B4-BE49-F238E27FC236}">
                <a16:creationId xmlns:a16="http://schemas.microsoft.com/office/drawing/2014/main" id="{F03B8C4C-6228-40C5-8393-1CB43D768AF7}"/>
              </a:ext>
            </a:extLst>
          </p:cNvPr>
          <p:cNvSpPr/>
          <p:nvPr/>
        </p:nvSpPr>
        <p:spPr bwMode="auto">
          <a:xfrm>
            <a:off x="5967840" y="3191283"/>
            <a:ext cx="1481490" cy="492069"/>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volume</a:t>
            </a:r>
          </a:p>
        </p:txBody>
      </p:sp>
      <p:sp>
        <p:nvSpPr>
          <p:cNvPr id="23" name="Rectangle: Rounded Corners 22">
            <a:extLst>
              <a:ext uri="{FF2B5EF4-FFF2-40B4-BE49-F238E27FC236}">
                <a16:creationId xmlns:a16="http://schemas.microsoft.com/office/drawing/2014/main" id="{80C935C8-0783-48C0-9657-58A4739E729C}"/>
              </a:ext>
            </a:extLst>
          </p:cNvPr>
          <p:cNvSpPr/>
          <p:nvPr/>
        </p:nvSpPr>
        <p:spPr bwMode="auto">
          <a:xfrm>
            <a:off x="8950451" y="1432539"/>
            <a:ext cx="723347"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local </a:t>
            </a:r>
            <a:r>
              <a:rPr lang="en-GB" sz="1200" b="1" dirty="0" err="1">
                <a:solidFill>
                  <a:srgbClr val="FFFFFF"/>
                </a:solidFill>
              </a:rPr>
              <a:t>dir</a:t>
            </a:r>
            <a:endParaRPr lang="en-GB" sz="1200" b="1" dirty="0">
              <a:solidFill>
                <a:srgbClr val="FFFFFF"/>
              </a:solidFill>
            </a:endParaRPr>
          </a:p>
        </p:txBody>
      </p:sp>
      <p:sp>
        <p:nvSpPr>
          <p:cNvPr id="24" name="Rectangle: Rounded Corners 23">
            <a:extLst>
              <a:ext uri="{FF2B5EF4-FFF2-40B4-BE49-F238E27FC236}">
                <a16:creationId xmlns:a16="http://schemas.microsoft.com/office/drawing/2014/main" id="{A27232D4-D57C-4D7A-8767-AE1F7E3FC6F0}"/>
              </a:ext>
            </a:extLst>
          </p:cNvPr>
          <p:cNvSpPr/>
          <p:nvPr/>
        </p:nvSpPr>
        <p:spPr bwMode="auto">
          <a:xfrm>
            <a:off x="8943263" y="1999562"/>
            <a:ext cx="72003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nfs</a:t>
            </a:r>
            <a:endParaRPr lang="en-GB" sz="1200" b="1" dirty="0">
              <a:solidFill>
                <a:srgbClr val="FFFFFF"/>
              </a:solidFill>
            </a:endParaRPr>
          </a:p>
        </p:txBody>
      </p:sp>
      <p:cxnSp>
        <p:nvCxnSpPr>
          <p:cNvPr id="25" name="Straight Arrow Connector 24">
            <a:extLst>
              <a:ext uri="{FF2B5EF4-FFF2-40B4-BE49-F238E27FC236}">
                <a16:creationId xmlns:a16="http://schemas.microsoft.com/office/drawing/2014/main" id="{96A1CE35-30AC-43BE-8161-A968E5AE571C}"/>
              </a:ext>
            </a:extLst>
          </p:cNvPr>
          <p:cNvCxnSpPr>
            <a:cxnSpLocks/>
            <a:endCxn id="22" idx="3"/>
          </p:cNvCxnSpPr>
          <p:nvPr/>
        </p:nvCxnSpPr>
        <p:spPr>
          <a:xfrm flipH="1" flipV="1">
            <a:off x="6890337" y="2330645"/>
            <a:ext cx="210742" cy="860638"/>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80E09C-22B7-4503-905E-8B592006A32D}"/>
              </a:ext>
            </a:extLst>
          </p:cNvPr>
          <p:cNvCxnSpPr>
            <a:cxnSpLocks/>
          </p:cNvCxnSpPr>
          <p:nvPr/>
        </p:nvCxnSpPr>
        <p:spPr>
          <a:xfrm flipH="1">
            <a:off x="7390558" y="1653175"/>
            <a:ext cx="1504469" cy="159081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C8AB76-1DEA-4FD6-98AF-116ED1595D2D}"/>
              </a:ext>
            </a:extLst>
          </p:cNvPr>
          <p:cNvCxnSpPr>
            <a:cxnSpLocks/>
            <a:stCxn id="24" idx="1"/>
            <a:endCxn id="8" idx="3"/>
          </p:cNvCxnSpPr>
          <p:nvPr/>
        </p:nvCxnSpPr>
        <p:spPr>
          <a:xfrm flipH="1">
            <a:off x="7449330" y="2245596"/>
            <a:ext cx="1493932" cy="119172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91C21E7-F8A0-4205-95B2-91EE7F206EDA}"/>
              </a:ext>
            </a:extLst>
          </p:cNvPr>
          <p:cNvSpPr/>
          <p:nvPr/>
        </p:nvSpPr>
        <p:spPr bwMode="auto">
          <a:xfrm>
            <a:off x="8934046" y="2566584"/>
            <a:ext cx="739751"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EBS</a:t>
            </a:r>
          </a:p>
        </p:txBody>
      </p:sp>
      <p:cxnSp>
        <p:nvCxnSpPr>
          <p:cNvPr id="40" name="Straight Arrow Connector 39">
            <a:extLst>
              <a:ext uri="{FF2B5EF4-FFF2-40B4-BE49-F238E27FC236}">
                <a16:creationId xmlns:a16="http://schemas.microsoft.com/office/drawing/2014/main" id="{7DE7CE08-7111-4312-9968-FF209F9AC6AC}"/>
              </a:ext>
            </a:extLst>
          </p:cNvPr>
          <p:cNvCxnSpPr>
            <a:cxnSpLocks/>
            <a:stCxn id="39" idx="1"/>
            <a:endCxn id="8" idx="3"/>
          </p:cNvCxnSpPr>
          <p:nvPr/>
        </p:nvCxnSpPr>
        <p:spPr>
          <a:xfrm flipH="1">
            <a:off x="7449331" y="2812619"/>
            <a:ext cx="1484716" cy="62469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D74B7A3-C835-44BC-A0DB-28305370D02C}"/>
              </a:ext>
            </a:extLst>
          </p:cNvPr>
          <p:cNvSpPr/>
          <p:nvPr/>
        </p:nvSpPr>
        <p:spPr bwMode="auto">
          <a:xfrm>
            <a:off x="8913043" y="3132859"/>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flocker</a:t>
            </a:r>
            <a:endParaRPr lang="en-GB" sz="1200" b="1" dirty="0">
              <a:solidFill>
                <a:srgbClr val="FFFFFF"/>
              </a:solidFill>
            </a:endParaRPr>
          </a:p>
        </p:txBody>
      </p:sp>
      <p:cxnSp>
        <p:nvCxnSpPr>
          <p:cNvPr id="46" name="Straight Arrow Connector 45">
            <a:extLst>
              <a:ext uri="{FF2B5EF4-FFF2-40B4-BE49-F238E27FC236}">
                <a16:creationId xmlns:a16="http://schemas.microsoft.com/office/drawing/2014/main" id="{3BFDD666-F1DC-4CB1-B1C4-60A681AAAA37}"/>
              </a:ext>
            </a:extLst>
          </p:cNvPr>
          <p:cNvCxnSpPr>
            <a:cxnSpLocks/>
            <a:stCxn id="45" idx="1"/>
          </p:cNvCxnSpPr>
          <p:nvPr/>
        </p:nvCxnSpPr>
        <p:spPr>
          <a:xfrm flipH="1">
            <a:off x="7448267" y="3378893"/>
            <a:ext cx="1464776" cy="58424"/>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F7951E8-5C73-4620-BD62-B807534C5F9A}"/>
              </a:ext>
            </a:extLst>
          </p:cNvPr>
          <p:cNvSpPr txBox="1"/>
          <p:nvPr/>
        </p:nvSpPr>
        <p:spPr>
          <a:xfrm>
            <a:off x="8536510" y="4609849"/>
            <a:ext cx="2481297" cy="1088288"/>
          </a:xfrm>
          <a:prstGeom prst="rect">
            <a:avLst/>
          </a:prstGeom>
          <a:noFill/>
        </p:spPr>
        <p:txBody>
          <a:bodyPr wrap="square" lIns="0" tIns="0" rIns="0" bIns="0" rtlCol="0">
            <a:noAutofit/>
          </a:bodyPr>
          <a:lstStyle/>
          <a:p>
            <a:pPr marL="285664" indent="-285664">
              <a:lnSpc>
                <a:spcPct val="90000"/>
              </a:lnSpc>
              <a:buFont typeface="Arial" panose="020B0604020202020204" pitchFamily="34" charset="0"/>
              <a:buChar char="•"/>
            </a:pPr>
            <a:r>
              <a:rPr lang="en-GB" sz="1799" dirty="0"/>
              <a:t>Volumes are provided by volume drivers</a:t>
            </a:r>
            <a:br>
              <a:rPr lang="en-GB" sz="1799" dirty="0"/>
            </a:br>
            <a:endParaRPr lang="en-GB" sz="1799" dirty="0"/>
          </a:p>
          <a:p>
            <a:pPr marL="285664" indent="-285664">
              <a:lnSpc>
                <a:spcPct val="90000"/>
              </a:lnSpc>
              <a:buFont typeface="Arial" panose="020B0604020202020204" pitchFamily="34" charset="0"/>
              <a:buChar char="•"/>
            </a:pPr>
            <a:r>
              <a:rPr lang="en-GB" sz="1799" dirty="0"/>
              <a:t>EBS, </a:t>
            </a:r>
            <a:r>
              <a:rPr lang="en-GB" sz="1799" dirty="0" err="1"/>
              <a:t>flocker</a:t>
            </a:r>
            <a:r>
              <a:rPr lang="en-GB" sz="1799" dirty="0"/>
              <a:t>, </a:t>
            </a:r>
            <a:r>
              <a:rPr lang="en-GB" sz="1799" dirty="0" err="1"/>
              <a:t>vDVS</a:t>
            </a:r>
            <a:r>
              <a:rPr lang="en-GB" sz="1799" dirty="0"/>
              <a:t> etc require 3</a:t>
            </a:r>
            <a:r>
              <a:rPr lang="en-GB" sz="1799" baseline="30000" dirty="0"/>
              <a:t>rd</a:t>
            </a:r>
            <a:r>
              <a:rPr lang="en-GB" sz="1799" dirty="0"/>
              <a:t> party volume drivers</a:t>
            </a:r>
          </a:p>
          <a:p>
            <a:pPr>
              <a:lnSpc>
                <a:spcPct val="90000"/>
              </a:lnSpc>
            </a:pPr>
            <a:endParaRPr lang="en-GB" sz="1799" dirty="0"/>
          </a:p>
        </p:txBody>
      </p:sp>
      <p:sp>
        <p:nvSpPr>
          <p:cNvPr id="71" name="Rectangle: Rounded Corners 70">
            <a:extLst>
              <a:ext uri="{FF2B5EF4-FFF2-40B4-BE49-F238E27FC236}">
                <a16:creationId xmlns:a16="http://schemas.microsoft.com/office/drawing/2014/main" id="{F14F69F7-2F5A-4C20-83BA-E065D68BA8A4}"/>
              </a:ext>
            </a:extLst>
          </p:cNvPr>
          <p:cNvSpPr/>
          <p:nvPr/>
        </p:nvSpPr>
        <p:spPr bwMode="auto">
          <a:xfrm>
            <a:off x="8898289" y="3692794"/>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vDVS</a:t>
            </a:r>
            <a:endParaRPr lang="en-GB" sz="1200" b="1" dirty="0">
              <a:solidFill>
                <a:srgbClr val="FFFFFF"/>
              </a:solidFill>
            </a:endParaRPr>
          </a:p>
        </p:txBody>
      </p:sp>
      <p:cxnSp>
        <p:nvCxnSpPr>
          <p:cNvPr id="73" name="Straight Arrow Connector 72">
            <a:extLst>
              <a:ext uri="{FF2B5EF4-FFF2-40B4-BE49-F238E27FC236}">
                <a16:creationId xmlns:a16="http://schemas.microsoft.com/office/drawing/2014/main" id="{A312C7C6-33B8-4B77-B345-AB39E4FB264E}"/>
              </a:ext>
            </a:extLst>
          </p:cNvPr>
          <p:cNvCxnSpPr>
            <a:cxnSpLocks/>
            <a:endCxn id="8" idx="3"/>
          </p:cNvCxnSpPr>
          <p:nvPr/>
        </p:nvCxnSpPr>
        <p:spPr>
          <a:xfrm flipH="1" flipV="1">
            <a:off x="7449331" y="3437318"/>
            <a:ext cx="1445696" cy="50150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046B365E-CAE2-4B92-B5EE-BD3851855300}"/>
              </a:ext>
            </a:extLst>
          </p:cNvPr>
          <p:cNvSpPr/>
          <p:nvPr/>
        </p:nvSpPr>
        <p:spPr bwMode="auto">
          <a:xfrm>
            <a:off x="10579124" y="3683352"/>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VMDK</a:t>
            </a:r>
          </a:p>
        </p:txBody>
      </p:sp>
      <p:cxnSp>
        <p:nvCxnSpPr>
          <p:cNvPr id="77" name="Straight Arrow Connector 76">
            <a:extLst>
              <a:ext uri="{FF2B5EF4-FFF2-40B4-BE49-F238E27FC236}">
                <a16:creationId xmlns:a16="http://schemas.microsoft.com/office/drawing/2014/main" id="{13BDBAD0-5E5B-4AED-8666-EDB90034304A}"/>
              </a:ext>
            </a:extLst>
          </p:cNvPr>
          <p:cNvCxnSpPr>
            <a:cxnSpLocks/>
            <a:stCxn id="76" idx="1"/>
            <a:endCxn id="71" idx="3"/>
          </p:cNvCxnSpPr>
          <p:nvPr/>
        </p:nvCxnSpPr>
        <p:spPr>
          <a:xfrm flipH="1">
            <a:off x="9648542" y="3929386"/>
            <a:ext cx="930582" cy="944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8ED09F1-77E9-40EC-B05A-F66B3CA7B39A}"/>
              </a:ext>
            </a:extLst>
          </p:cNvPr>
          <p:cNvSpPr txBox="1"/>
          <p:nvPr/>
        </p:nvSpPr>
        <p:spPr>
          <a:xfrm>
            <a:off x="8054588" y="165298"/>
            <a:ext cx="3925625" cy="784422"/>
          </a:xfrm>
          <a:prstGeom prst="rect">
            <a:avLst/>
          </a:prstGeom>
          <a:noFill/>
        </p:spPr>
        <p:txBody>
          <a:bodyPr wrap="square" lIns="0" tIns="0" rIns="0" bIns="0" rtlCol="0">
            <a:noAutofit/>
          </a:bodyPr>
          <a:lstStyle/>
          <a:p>
            <a:pPr>
              <a:lnSpc>
                <a:spcPct val="90000"/>
              </a:lnSpc>
            </a:pPr>
            <a:r>
              <a:rPr lang="en-GB" sz="1600" b="1" dirty="0">
                <a:latin typeface="Courier New" panose="02070309020205020404" pitchFamily="49" charset="0"/>
                <a:cs typeface="Courier New" panose="02070309020205020404" pitchFamily="49" charset="0"/>
              </a:rPr>
              <a:t>docker volume create –-driver=… </a:t>
            </a:r>
          </a:p>
          <a:p>
            <a:pPr>
              <a:lnSpc>
                <a:spcPct val="90000"/>
              </a:lnSpc>
            </a:pPr>
            <a:r>
              <a:rPr lang="en-GB" sz="1600" b="1" dirty="0">
                <a:latin typeface="Courier New" panose="02070309020205020404" pitchFamily="49" charset="0"/>
                <a:cs typeface="Courier New" panose="02070309020205020404" pitchFamily="49" charset="0"/>
              </a:rPr>
              <a:t>docker run –v volume:/data </a:t>
            </a:r>
            <a:r>
              <a:rPr lang="en-GB" sz="1600" b="1" dirty="0" err="1">
                <a:latin typeface="Courier New" panose="02070309020205020404" pitchFamily="49" charset="0"/>
                <a:cs typeface="Courier New" panose="02070309020205020404" pitchFamily="49" charset="0"/>
              </a:rPr>
              <a:t>redis</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96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arn(inVertical)">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80">
                                            <p:txEl>
                                              <p:pRg st="1" end="1"/>
                                            </p:txEl>
                                          </p:spTgt>
                                        </p:tgtEl>
                                        <p:attrNameLst>
                                          <p:attrName>style.visibility</p:attrName>
                                        </p:attrNameLst>
                                      </p:cBhvr>
                                      <p:to>
                                        <p:strVal val="visible"/>
                                      </p:to>
                                    </p:set>
                                    <p:anim calcmode="lin" valueType="num">
                                      <p:cBhvr additive="base">
                                        <p:cTn id="66" dur="500" fill="hold"/>
                                        <p:tgtEl>
                                          <p:spTgt spid="80">
                                            <p:txEl>
                                              <p:pRg st="1" end="1"/>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arn(inVertical)">
                                      <p:cBhvr>
                                        <p:cTn id="72" dur="500"/>
                                        <p:tgtEl>
                                          <p:spTgt spid="25"/>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3" grpId="0" animBg="1"/>
      <p:bldP spid="24" grpId="0" animBg="1"/>
      <p:bldP spid="39" grpId="0" animBg="1"/>
      <p:bldP spid="45" grpId="0" animBg="1"/>
      <p:bldP spid="62" grpId="0"/>
      <p:bldP spid="71"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FE4A-31DC-4EBC-AD3E-FE1A65CB207C}"/>
              </a:ext>
            </a:extLst>
          </p:cNvPr>
          <p:cNvSpPr>
            <a:spLocks noGrp="1"/>
          </p:cNvSpPr>
          <p:nvPr>
            <p:ph type="title"/>
          </p:nvPr>
        </p:nvSpPr>
        <p:spPr/>
        <p:txBody>
          <a:bodyPr/>
          <a:lstStyle/>
          <a:p>
            <a:r>
              <a:rPr lang="en-GB" dirty="0"/>
              <a:t>Scale Out Needs Storage Orchestration</a:t>
            </a:r>
          </a:p>
        </p:txBody>
      </p:sp>
      <p:sp>
        <p:nvSpPr>
          <p:cNvPr id="3" name="Content Placeholder 2">
            <a:extLst>
              <a:ext uri="{FF2B5EF4-FFF2-40B4-BE49-F238E27FC236}">
                <a16:creationId xmlns:a16="http://schemas.microsoft.com/office/drawing/2014/main" id="{D5BD7D37-20B3-460C-8979-2A14C3558DD5}"/>
              </a:ext>
            </a:extLst>
          </p:cNvPr>
          <p:cNvSpPr>
            <a:spLocks noGrp="1"/>
          </p:cNvSpPr>
          <p:nvPr>
            <p:ph idx="1"/>
          </p:nvPr>
        </p:nvSpPr>
        <p:spPr>
          <a:xfrm>
            <a:off x="609442" y="1232410"/>
            <a:ext cx="10969943" cy="4580461"/>
          </a:xfrm>
        </p:spPr>
        <p:txBody>
          <a:bodyPr/>
          <a:lstStyle/>
          <a:p>
            <a:r>
              <a:rPr lang="en-GB" dirty="0"/>
              <a:t>Volume definitions local to each host</a:t>
            </a:r>
          </a:p>
          <a:p>
            <a:r>
              <a:rPr lang="en-GB" dirty="0"/>
              <a:t>Volume drivers need to be present on each host</a:t>
            </a:r>
          </a:p>
          <a:p>
            <a:r>
              <a:rPr lang="en-GB" dirty="0"/>
              <a:t>Containers need to be able to live and die – containers themselves best to be ephemeral</a:t>
            </a:r>
          </a:p>
          <a:p>
            <a:endParaRPr lang="en-GB" dirty="0"/>
          </a:p>
        </p:txBody>
      </p:sp>
      <p:grpSp>
        <p:nvGrpSpPr>
          <p:cNvPr id="17" name="Group 16">
            <a:extLst>
              <a:ext uri="{FF2B5EF4-FFF2-40B4-BE49-F238E27FC236}">
                <a16:creationId xmlns:a16="http://schemas.microsoft.com/office/drawing/2014/main" id="{6F70ACA1-6A6B-4ED2-AA60-1FD5FFC4122E}"/>
              </a:ext>
            </a:extLst>
          </p:cNvPr>
          <p:cNvGrpSpPr/>
          <p:nvPr/>
        </p:nvGrpSpPr>
        <p:grpSpPr>
          <a:xfrm>
            <a:off x="321044" y="2835883"/>
            <a:ext cx="3815098" cy="2976988"/>
            <a:chOff x="927401" y="199348"/>
            <a:chExt cx="7293532" cy="6064287"/>
          </a:xfrm>
        </p:grpSpPr>
        <p:sp>
          <p:nvSpPr>
            <p:cNvPr id="4" name="Rectangle: Rounded Corners 3">
              <a:extLst>
                <a:ext uri="{FF2B5EF4-FFF2-40B4-BE49-F238E27FC236}">
                  <a16:creationId xmlns:a16="http://schemas.microsoft.com/office/drawing/2014/main" id="{F0453AB8-6ED6-4A2D-BDC6-616C7BCF2CDB}"/>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5" name="Rectangle: Rounded Corners 4">
              <a:extLst>
                <a:ext uri="{FF2B5EF4-FFF2-40B4-BE49-F238E27FC236}">
                  <a16:creationId xmlns:a16="http://schemas.microsoft.com/office/drawing/2014/main" id="{6F37F5ED-7E5A-474D-ACE0-E5E0C8E75EF0}"/>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6" name="Rectangle: Rounded Corners 5">
              <a:extLst>
                <a:ext uri="{FF2B5EF4-FFF2-40B4-BE49-F238E27FC236}">
                  <a16:creationId xmlns:a16="http://schemas.microsoft.com/office/drawing/2014/main" id="{F364F2D9-82FC-450E-9236-005D1F2E826B}"/>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7" name="Rectangle: Rounded Corners 6">
              <a:extLst>
                <a:ext uri="{FF2B5EF4-FFF2-40B4-BE49-F238E27FC236}">
                  <a16:creationId xmlns:a16="http://schemas.microsoft.com/office/drawing/2014/main" id="{94B9304F-FF47-412C-A1BE-22D9519C3C6C}"/>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8" name="Rectangle: Rounded Corners 7">
              <a:extLst>
                <a:ext uri="{FF2B5EF4-FFF2-40B4-BE49-F238E27FC236}">
                  <a16:creationId xmlns:a16="http://schemas.microsoft.com/office/drawing/2014/main" id="{405BD6B6-9400-4E3B-BA9C-71D85C6F4B34}"/>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9" name="Rectangle: Rounded Corners 8">
              <a:extLst>
                <a:ext uri="{FF2B5EF4-FFF2-40B4-BE49-F238E27FC236}">
                  <a16:creationId xmlns:a16="http://schemas.microsoft.com/office/drawing/2014/main" id="{194CBBF4-AA51-4065-97D2-DDFA84106221}"/>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0" name="Rectangle: Rounded Corners 9">
              <a:extLst>
                <a:ext uri="{FF2B5EF4-FFF2-40B4-BE49-F238E27FC236}">
                  <a16:creationId xmlns:a16="http://schemas.microsoft.com/office/drawing/2014/main" id="{EB6862CB-5B02-40A4-84F4-554651058217}"/>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1" name="Rectangle: Rounded Corners 10">
              <a:extLst>
                <a:ext uri="{FF2B5EF4-FFF2-40B4-BE49-F238E27FC236}">
                  <a16:creationId xmlns:a16="http://schemas.microsoft.com/office/drawing/2014/main" id="{562FBBE3-A471-4CFA-AF6C-E480DA9B5C7E}"/>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2" name="Rectangle: Rounded Corners 11">
              <a:extLst>
                <a:ext uri="{FF2B5EF4-FFF2-40B4-BE49-F238E27FC236}">
                  <a16:creationId xmlns:a16="http://schemas.microsoft.com/office/drawing/2014/main" id="{16573E01-1B78-4357-B382-C1987187B93E}"/>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13" name="Rectangle: Rounded Corners 12">
              <a:extLst>
                <a:ext uri="{FF2B5EF4-FFF2-40B4-BE49-F238E27FC236}">
                  <a16:creationId xmlns:a16="http://schemas.microsoft.com/office/drawing/2014/main" id="{119992A7-93FC-433E-BFAA-0CAAB81D05E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4" name="Rectangle: Rounded Corners 13">
              <a:extLst>
                <a:ext uri="{FF2B5EF4-FFF2-40B4-BE49-F238E27FC236}">
                  <a16:creationId xmlns:a16="http://schemas.microsoft.com/office/drawing/2014/main" id="{74F2521D-2FFB-4EDE-9C9B-03A4E83CF81A}"/>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15" name="Rectangle: Rounded Corners 14">
              <a:extLst>
                <a:ext uri="{FF2B5EF4-FFF2-40B4-BE49-F238E27FC236}">
                  <a16:creationId xmlns:a16="http://schemas.microsoft.com/office/drawing/2014/main" id="{AEA14A3D-99C0-4158-A89B-41D6212592DF}"/>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16" name="Rectangle: Rounded Corners 15">
              <a:extLst>
                <a:ext uri="{FF2B5EF4-FFF2-40B4-BE49-F238E27FC236}">
                  <a16:creationId xmlns:a16="http://schemas.microsoft.com/office/drawing/2014/main" id="{D40AA648-59DA-4097-8464-CA7F8769A8F0}"/>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18" name="Group 17">
            <a:extLst>
              <a:ext uri="{FF2B5EF4-FFF2-40B4-BE49-F238E27FC236}">
                <a16:creationId xmlns:a16="http://schemas.microsoft.com/office/drawing/2014/main" id="{C8DB065B-B045-49C7-BA34-2959B0B2D744}"/>
              </a:ext>
            </a:extLst>
          </p:cNvPr>
          <p:cNvGrpSpPr/>
          <p:nvPr/>
        </p:nvGrpSpPr>
        <p:grpSpPr>
          <a:xfrm>
            <a:off x="4242168" y="2835883"/>
            <a:ext cx="3815098" cy="2976988"/>
            <a:chOff x="927401" y="199348"/>
            <a:chExt cx="7293532" cy="6064287"/>
          </a:xfrm>
        </p:grpSpPr>
        <p:sp>
          <p:nvSpPr>
            <p:cNvPr id="19" name="Rectangle: Rounded Corners 18">
              <a:extLst>
                <a:ext uri="{FF2B5EF4-FFF2-40B4-BE49-F238E27FC236}">
                  <a16:creationId xmlns:a16="http://schemas.microsoft.com/office/drawing/2014/main" id="{3823FED1-5174-4296-8CA6-A2B088050FA7}"/>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20" name="Rectangle: Rounded Corners 19">
              <a:extLst>
                <a:ext uri="{FF2B5EF4-FFF2-40B4-BE49-F238E27FC236}">
                  <a16:creationId xmlns:a16="http://schemas.microsoft.com/office/drawing/2014/main" id="{C17FC3FB-4A90-4078-B384-2EEF5945163B}"/>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21" name="Rectangle: Rounded Corners 20">
              <a:extLst>
                <a:ext uri="{FF2B5EF4-FFF2-40B4-BE49-F238E27FC236}">
                  <a16:creationId xmlns:a16="http://schemas.microsoft.com/office/drawing/2014/main" id="{17C903C0-030D-4518-93E2-9B58228A10BF}"/>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22" name="Rectangle: Rounded Corners 21">
              <a:extLst>
                <a:ext uri="{FF2B5EF4-FFF2-40B4-BE49-F238E27FC236}">
                  <a16:creationId xmlns:a16="http://schemas.microsoft.com/office/drawing/2014/main" id="{A7E07E29-489B-41D2-A85C-2D2FC2BABCBF}"/>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3" name="Rectangle: Rounded Corners 22">
              <a:extLst>
                <a:ext uri="{FF2B5EF4-FFF2-40B4-BE49-F238E27FC236}">
                  <a16:creationId xmlns:a16="http://schemas.microsoft.com/office/drawing/2014/main" id="{1064933F-43E0-4FD6-948E-5F09FFDA169E}"/>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4" name="Rectangle: Rounded Corners 23">
              <a:extLst>
                <a:ext uri="{FF2B5EF4-FFF2-40B4-BE49-F238E27FC236}">
                  <a16:creationId xmlns:a16="http://schemas.microsoft.com/office/drawing/2014/main" id="{989CD328-9756-4596-8B3C-D20669A839FB}"/>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5" name="Rectangle: Rounded Corners 24">
              <a:extLst>
                <a:ext uri="{FF2B5EF4-FFF2-40B4-BE49-F238E27FC236}">
                  <a16:creationId xmlns:a16="http://schemas.microsoft.com/office/drawing/2014/main" id="{ABBF0842-2097-434B-BEFA-35A937CB0B84}"/>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6" name="Rectangle: Rounded Corners 25">
              <a:extLst>
                <a:ext uri="{FF2B5EF4-FFF2-40B4-BE49-F238E27FC236}">
                  <a16:creationId xmlns:a16="http://schemas.microsoft.com/office/drawing/2014/main" id="{4C923B69-5477-4295-BD22-8E51FF0ADB7D}"/>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7" name="Rectangle: Rounded Corners 26">
              <a:extLst>
                <a:ext uri="{FF2B5EF4-FFF2-40B4-BE49-F238E27FC236}">
                  <a16:creationId xmlns:a16="http://schemas.microsoft.com/office/drawing/2014/main" id="{53761EEB-6D0A-4DAD-82F4-9F4804BD728B}"/>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28" name="Rectangle: Rounded Corners 27">
              <a:extLst>
                <a:ext uri="{FF2B5EF4-FFF2-40B4-BE49-F238E27FC236}">
                  <a16:creationId xmlns:a16="http://schemas.microsoft.com/office/drawing/2014/main" id="{51E84A9A-A9FB-40B0-A5B9-724C301C2FC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9" name="Rectangle: Rounded Corners 28">
              <a:extLst>
                <a:ext uri="{FF2B5EF4-FFF2-40B4-BE49-F238E27FC236}">
                  <a16:creationId xmlns:a16="http://schemas.microsoft.com/office/drawing/2014/main" id="{B15E9C3E-98BE-4E4D-A6BF-6FF73C1F700C}"/>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30" name="Rectangle: Rounded Corners 29">
              <a:extLst>
                <a:ext uri="{FF2B5EF4-FFF2-40B4-BE49-F238E27FC236}">
                  <a16:creationId xmlns:a16="http://schemas.microsoft.com/office/drawing/2014/main" id="{C58F0F41-70D3-47C3-B119-809BB515CD79}"/>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31" name="Rectangle: Rounded Corners 30">
              <a:extLst>
                <a:ext uri="{FF2B5EF4-FFF2-40B4-BE49-F238E27FC236}">
                  <a16:creationId xmlns:a16="http://schemas.microsoft.com/office/drawing/2014/main" id="{2300C089-80F6-45CE-819F-752CC8182B99}"/>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32" name="Group 31">
            <a:extLst>
              <a:ext uri="{FF2B5EF4-FFF2-40B4-BE49-F238E27FC236}">
                <a16:creationId xmlns:a16="http://schemas.microsoft.com/office/drawing/2014/main" id="{CA4ABB00-EB4C-4D6B-B8C4-DAB5E5615E85}"/>
              </a:ext>
            </a:extLst>
          </p:cNvPr>
          <p:cNvGrpSpPr/>
          <p:nvPr/>
        </p:nvGrpSpPr>
        <p:grpSpPr>
          <a:xfrm>
            <a:off x="8183276" y="2835883"/>
            <a:ext cx="3815098" cy="2976988"/>
            <a:chOff x="927401" y="199348"/>
            <a:chExt cx="7293532" cy="6064287"/>
          </a:xfrm>
        </p:grpSpPr>
        <p:sp>
          <p:nvSpPr>
            <p:cNvPr id="33" name="Rectangle: Rounded Corners 32">
              <a:extLst>
                <a:ext uri="{FF2B5EF4-FFF2-40B4-BE49-F238E27FC236}">
                  <a16:creationId xmlns:a16="http://schemas.microsoft.com/office/drawing/2014/main" id="{61BDA034-989A-46B2-939A-95E0F8165B3A}"/>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34" name="Rectangle: Rounded Corners 33">
              <a:extLst>
                <a:ext uri="{FF2B5EF4-FFF2-40B4-BE49-F238E27FC236}">
                  <a16:creationId xmlns:a16="http://schemas.microsoft.com/office/drawing/2014/main" id="{919C3ACA-8829-476B-A429-E09E0A744166}"/>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35" name="Rectangle: Rounded Corners 34">
              <a:extLst>
                <a:ext uri="{FF2B5EF4-FFF2-40B4-BE49-F238E27FC236}">
                  <a16:creationId xmlns:a16="http://schemas.microsoft.com/office/drawing/2014/main" id="{81B19669-7737-4229-9EED-A9AA1757F8A7}"/>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36" name="Rectangle: Rounded Corners 35">
              <a:extLst>
                <a:ext uri="{FF2B5EF4-FFF2-40B4-BE49-F238E27FC236}">
                  <a16:creationId xmlns:a16="http://schemas.microsoft.com/office/drawing/2014/main" id="{6FC14AF5-3733-4511-AF02-42792E70F875}"/>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7" name="Rectangle: Rounded Corners 36">
              <a:extLst>
                <a:ext uri="{FF2B5EF4-FFF2-40B4-BE49-F238E27FC236}">
                  <a16:creationId xmlns:a16="http://schemas.microsoft.com/office/drawing/2014/main" id="{62A3D828-90FF-4646-B6DB-591FF2B09583}"/>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8" name="Rectangle: Rounded Corners 37">
              <a:extLst>
                <a:ext uri="{FF2B5EF4-FFF2-40B4-BE49-F238E27FC236}">
                  <a16:creationId xmlns:a16="http://schemas.microsoft.com/office/drawing/2014/main" id="{A390EDC8-52DF-4642-A72B-25F39D9CEBDD}"/>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9" name="Rectangle: Rounded Corners 38">
              <a:extLst>
                <a:ext uri="{FF2B5EF4-FFF2-40B4-BE49-F238E27FC236}">
                  <a16:creationId xmlns:a16="http://schemas.microsoft.com/office/drawing/2014/main" id="{24A9BEF9-4CB8-4A25-B1CA-F9E5CE617382}"/>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0" name="Rectangle: Rounded Corners 39">
              <a:extLst>
                <a:ext uri="{FF2B5EF4-FFF2-40B4-BE49-F238E27FC236}">
                  <a16:creationId xmlns:a16="http://schemas.microsoft.com/office/drawing/2014/main" id="{017F0B41-01F2-4116-A9CB-2F805BF176F4}"/>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1" name="Rectangle: Rounded Corners 40">
              <a:extLst>
                <a:ext uri="{FF2B5EF4-FFF2-40B4-BE49-F238E27FC236}">
                  <a16:creationId xmlns:a16="http://schemas.microsoft.com/office/drawing/2014/main" id="{5C0656EC-E56F-401E-A4CD-CC13DC070ABC}"/>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42" name="Rectangle: Rounded Corners 41">
              <a:extLst>
                <a:ext uri="{FF2B5EF4-FFF2-40B4-BE49-F238E27FC236}">
                  <a16:creationId xmlns:a16="http://schemas.microsoft.com/office/drawing/2014/main" id="{7F973F77-E2D4-48F9-9AC2-154353BE1827}"/>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43" name="Rectangle: Rounded Corners 42">
              <a:extLst>
                <a:ext uri="{FF2B5EF4-FFF2-40B4-BE49-F238E27FC236}">
                  <a16:creationId xmlns:a16="http://schemas.microsoft.com/office/drawing/2014/main" id="{C06B1823-A1C0-49EF-A4A5-FB3CA8ACA37B}"/>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44" name="Rectangle: Rounded Corners 43">
              <a:extLst>
                <a:ext uri="{FF2B5EF4-FFF2-40B4-BE49-F238E27FC236}">
                  <a16:creationId xmlns:a16="http://schemas.microsoft.com/office/drawing/2014/main" id="{C8402A52-4D71-4478-B184-36D169A1132B}"/>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45" name="Rectangle: Rounded Corners 44">
              <a:extLst>
                <a:ext uri="{FF2B5EF4-FFF2-40B4-BE49-F238E27FC236}">
                  <a16:creationId xmlns:a16="http://schemas.microsoft.com/office/drawing/2014/main" id="{A76FA9A6-9E55-49E9-81FA-9785461EEC21}"/>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spTree>
    <p:extLst>
      <p:ext uri="{BB962C8B-B14F-4D97-AF65-F5344CB8AC3E}">
        <p14:creationId xmlns:p14="http://schemas.microsoft.com/office/powerpoint/2010/main" val="3522244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E2D269-0DD5-489E-8F37-42DB0E679956}"/>
              </a:ext>
            </a:extLst>
          </p:cNvPr>
          <p:cNvSpPr>
            <a:spLocks noGrp="1"/>
          </p:cNvSpPr>
          <p:nvPr>
            <p:ph type="title"/>
          </p:nvPr>
        </p:nvSpPr>
        <p:spPr/>
        <p:txBody>
          <a:bodyPr/>
          <a:lstStyle/>
          <a:p>
            <a:r>
              <a:rPr lang="en-GB" dirty="0"/>
              <a:t>How Does Kubernetes Do It?</a:t>
            </a:r>
          </a:p>
        </p:txBody>
      </p:sp>
      <p:sp>
        <p:nvSpPr>
          <p:cNvPr id="8" name="Text Placeholder 7">
            <a:extLst>
              <a:ext uri="{FF2B5EF4-FFF2-40B4-BE49-F238E27FC236}">
                <a16:creationId xmlns:a16="http://schemas.microsoft.com/office/drawing/2014/main" id="{F5391788-DE5D-4114-8A76-9BA57DF4D3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43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B20B-6164-4B5F-A102-2F7F9EA76C3F}"/>
              </a:ext>
            </a:extLst>
          </p:cNvPr>
          <p:cNvSpPr>
            <a:spLocks noGrp="1"/>
          </p:cNvSpPr>
          <p:nvPr>
            <p:ph type="title"/>
          </p:nvPr>
        </p:nvSpPr>
        <p:spPr/>
        <p:txBody>
          <a:bodyPr/>
          <a:lstStyle/>
          <a:p>
            <a:r>
              <a:rPr lang="en-GB" dirty="0"/>
              <a:t>Kubernetes Solves Persistence with Persistent Volumes</a:t>
            </a:r>
          </a:p>
        </p:txBody>
      </p:sp>
      <p:sp>
        <p:nvSpPr>
          <p:cNvPr id="3" name="Content Placeholder 2">
            <a:extLst>
              <a:ext uri="{FF2B5EF4-FFF2-40B4-BE49-F238E27FC236}">
                <a16:creationId xmlns:a16="http://schemas.microsoft.com/office/drawing/2014/main" id="{E061BDEF-2F7D-4548-B600-8534842F4850}"/>
              </a:ext>
            </a:extLst>
          </p:cNvPr>
          <p:cNvSpPr>
            <a:spLocks noGrp="1"/>
          </p:cNvSpPr>
          <p:nvPr>
            <p:ph idx="1"/>
          </p:nvPr>
        </p:nvSpPr>
        <p:spPr/>
        <p:txBody>
          <a:bodyPr/>
          <a:lstStyle/>
          <a:p>
            <a:r>
              <a:rPr lang="en-GB" dirty="0"/>
              <a:t>Images are pulled and copy-on-write layers are used as before</a:t>
            </a:r>
          </a:p>
          <a:p>
            <a:r>
              <a:rPr lang="en-GB" dirty="0"/>
              <a:t>Separate the definition of the storage from the container consumption</a:t>
            </a:r>
          </a:p>
          <a:p>
            <a:pPr lvl="1"/>
            <a:r>
              <a:rPr lang="en-GB" dirty="0"/>
              <a:t>More abstraction!!</a:t>
            </a:r>
          </a:p>
          <a:p>
            <a:r>
              <a:rPr lang="en-GB" dirty="0"/>
              <a:t>Cloud admin can create a persistent volume using a variety of persistent volume providers</a:t>
            </a:r>
          </a:p>
          <a:p>
            <a:r>
              <a:rPr lang="en-GB" dirty="0"/>
              <a:t>Developer can request a persistent volume claim</a:t>
            </a:r>
          </a:p>
        </p:txBody>
      </p:sp>
      <p:sp>
        <p:nvSpPr>
          <p:cNvPr id="4" name="Rectangle: Rounded Corners 3">
            <a:extLst>
              <a:ext uri="{FF2B5EF4-FFF2-40B4-BE49-F238E27FC236}">
                <a16:creationId xmlns:a16="http://schemas.microsoft.com/office/drawing/2014/main" id="{4F5EF79B-2CA8-4FEF-9D71-0E70411FA45D}"/>
              </a:ext>
            </a:extLst>
          </p:cNvPr>
          <p:cNvSpPr/>
          <p:nvPr/>
        </p:nvSpPr>
        <p:spPr bwMode="auto">
          <a:xfrm>
            <a:off x="8504245" y="3282081"/>
            <a:ext cx="1942594" cy="122976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C07155C3-05D2-4689-AD27-BED87B81CF9A}"/>
              </a:ext>
            </a:extLst>
          </p:cNvPr>
          <p:cNvSpPr/>
          <p:nvPr/>
        </p:nvSpPr>
        <p:spPr bwMode="auto">
          <a:xfrm>
            <a:off x="609441" y="3423559"/>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K8s Pod</a:t>
            </a:r>
          </a:p>
        </p:txBody>
      </p:sp>
      <p:sp>
        <p:nvSpPr>
          <p:cNvPr id="6" name="Rectangle: Rounded Corners 5">
            <a:extLst>
              <a:ext uri="{FF2B5EF4-FFF2-40B4-BE49-F238E27FC236}">
                <a16:creationId xmlns:a16="http://schemas.microsoft.com/office/drawing/2014/main" id="{54BFD671-6921-4746-82D1-B859DCC9B84B}"/>
              </a:ext>
            </a:extLst>
          </p:cNvPr>
          <p:cNvSpPr/>
          <p:nvPr/>
        </p:nvSpPr>
        <p:spPr bwMode="auto">
          <a:xfrm>
            <a:off x="4644812" y="3570478"/>
            <a:ext cx="2426882" cy="652973"/>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B5BFB84B-F7D3-4954-97F1-FDBFFDD39005}"/>
              </a:ext>
            </a:extLst>
          </p:cNvPr>
          <p:cNvCxnSpPr>
            <a:cxnSpLocks/>
            <a:stCxn id="6" idx="3"/>
            <a:endCxn id="4" idx="1"/>
          </p:cNvCxnSpPr>
          <p:nvPr/>
        </p:nvCxnSpPr>
        <p:spPr>
          <a:xfrm flipV="1">
            <a:off x="7071694" y="3896964"/>
            <a:ext cx="1432552" cy="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66FA7E8-843C-43FC-8FBB-A90C4F8B10C6}"/>
              </a:ext>
            </a:extLst>
          </p:cNvPr>
          <p:cNvSpPr/>
          <p:nvPr/>
        </p:nvSpPr>
        <p:spPr>
          <a:xfrm>
            <a:off x="972972" y="4544496"/>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7" name="Straight Arrow Connector 16">
            <a:extLst>
              <a:ext uri="{FF2B5EF4-FFF2-40B4-BE49-F238E27FC236}">
                <a16:creationId xmlns:a16="http://schemas.microsoft.com/office/drawing/2014/main" id="{D88CA2A6-1BDE-4499-9B11-8E91970A89CF}"/>
              </a:ext>
            </a:extLst>
          </p:cNvPr>
          <p:cNvCxnSpPr>
            <a:cxnSpLocks/>
            <a:stCxn id="5" idx="3"/>
            <a:endCxn id="6" idx="1"/>
          </p:cNvCxnSpPr>
          <p:nvPr/>
        </p:nvCxnSpPr>
        <p:spPr>
          <a:xfrm flipV="1">
            <a:off x="3079855" y="3896965"/>
            <a:ext cx="1564957" cy="47884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FABDB5E-195F-42C2-B397-C2C75CE5CB9D}"/>
              </a:ext>
            </a:extLst>
          </p:cNvPr>
          <p:cNvSpPr/>
          <p:nvPr/>
        </p:nvSpPr>
        <p:spPr bwMode="auto">
          <a:xfrm>
            <a:off x="6964319" y="4901978"/>
            <a:ext cx="1030970"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GCE Persistent Disk</a:t>
            </a:r>
          </a:p>
        </p:txBody>
      </p:sp>
      <p:sp>
        <p:nvSpPr>
          <p:cNvPr id="15" name="Rectangle: Rounded Corners 14">
            <a:extLst>
              <a:ext uri="{FF2B5EF4-FFF2-40B4-BE49-F238E27FC236}">
                <a16:creationId xmlns:a16="http://schemas.microsoft.com/office/drawing/2014/main" id="{D044456C-8A7A-4FE0-91BD-E577C0ACDE26}"/>
              </a:ext>
            </a:extLst>
          </p:cNvPr>
          <p:cNvSpPr/>
          <p:nvPr/>
        </p:nvSpPr>
        <p:spPr bwMode="auto">
          <a:xfrm>
            <a:off x="8048617" y="4907057"/>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AWS EBS</a:t>
            </a:r>
          </a:p>
        </p:txBody>
      </p:sp>
      <p:sp>
        <p:nvSpPr>
          <p:cNvPr id="16" name="Rectangle: Rounded Corners 15">
            <a:extLst>
              <a:ext uri="{FF2B5EF4-FFF2-40B4-BE49-F238E27FC236}">
                <a16:creationId xmlns:a16="http://schemas.microsoft.com/office/drawing/2014/main" id="{5099A3A2-2B1C-4C50-BFB8-6583C6BEFC4E}"/>
              </a:ext>
            </a:extLst>
          </p:cNvPr>
          <p:cNvSpPr/>
          <p:nvPr/>
        </p:nvSpPr>
        <p:spPr bwMode="auto">
          <a:xfrm>
            <a:off x="872916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AzureDisk</a:t>
            </a:r>
            <a:endParaRPr lang="en-GB" sz="800" b="1" dirty="0">
              <a:solidFill>
                <a:srgbClr val="FFFFFF"/>
              </a:solidFill>
            </a:endParaRPr>
          </a:p>
        </p:txBody>
      </p:sp>
      <p:sp>
        <p:nvSpPr>
          <p:cNvPr id="18" name="Rectangle: Rounded Corners 17">
            <a:extLst>
              <a:ext uri="{FF2B5EF4-FFF2-40B4-BE49-F238E27FC236}">
                <a16:creationId xmlns:a16="http://schemas.microsoft.com/office/drawing/2014/main" id="{78535F4F-F270-4610-B2E1-64475A8007EF}"/>
              </a:ext>
            </a:extLst>
          </p:cNvPr>
          <p:cNvSpPr/>
          <p:nvPr/>
        </p:nvSpPr>
        <p:spPr bwMode="auto">
          <a:xfrm>
            <a:off x="9399544"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NFS</a:t>
            </a:r>
          </a:p>
        </p:txBody>
      </p:sp>
      <p:sp>
        <p:nvSpPr>
          <p:cNvPr id="19" name="Rectangle: Rounded Corners 18">
            <a:extLst>
              <a:ext uri="{FF2B5EF4-FFF2-40B4-BE49-F238E27FC236}">
                <a16:creationId xmlns:a16="http://schemas.microsoft.com/office/drawing/2014/main" id="{379B9048-B627-48CB-BC80-3389EEC215C4}"/>
              </a:ext>
            </a:extLst>
          </p:cNvPr>
          <p:cNvSpPr/>
          <p:nvPr/>
        </p:nvSpPr>
        <p:spPr bwMode="auto">
          <a:xfrm>
            <a:off x="10069928"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iSCSI</a:t>
            </a:r>
          </a:p>
        </p:txBody>
      </p:sp>
      <p:sp>
        <p:nvSpPr>
          <p:cNvPr id="20" name="Rectangle: Rounded Corners 19">
            <a:extLst>
              <a:ext uri="{FF2B5EF4-FFF2-40B4-BE49-F238E27FC236}">
                <a16:creationId xmlns:a16="http://schemas.microsoft.com/office/drawing/2014/main" id="{3DC49FD4-9977-42AA-9C3F-88E4AF284E00}"/>
              </a:ext>
            </a:extLst>
          </p:cNvPr>
          <p:cNvSpPr/>
          <p:nvPr/>
        </p:nvSpPr>
        <p:spPr bwMode="auto">
          <a:xfrm>
            <a:off x="11431015"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vSphere</a:t>
            </a:r>
          </a:p>
        </p:txBody>
      </p:sp>
      <p:sp>
        <p:nvSpPr>
          <p:cNvPr id="21" name="Rectangle: Rounded Corners 20">
            <a:extLst>
              <a:ext uri="{FF2B5EF4-FFF2-40B4-BE49-F238E27FC236}">
                <a16:creationId xmlns:a16="http://schemas.microsoft.com/office/drawing/2014/main" id="{8B21AB0E-41C1-4543-AF0A-58147B7386B8}"/>
              </a:ext>
            </a:extLst>
          </p:cNvPr>
          <p:cNvSpPr/>
          <p:nvPr/>
        </p:nvSpPr>
        <p:spPr bwMode="auto">
          <a:xfrm>
            <a:off x="1075047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Cinder</a:t>
            </a:r>
          </a:p>
        </p:txBody>
      </p:sp>
      <p:sp>
        <p:nvSpPr>
          <p:cNvPr id="11" name="TextBox 10">
            <a:extLst>
              <a:ext uri="{FF2B5EF4-FFF2-40B4-BE49-F238E27FC236}">
                <a16:creationId xmlns:a16="http://schemas.microsoft.com/office/drawing/2014/main" id="{D2C5AD68-B353-421D-89D8-CB4650CE7ECE}"/>
              </a:ext>
            </a:extLst>
          </p:cNvPr>
          <p:cNvSpPr txBox="1"/>
          <p:nvPr/>
        </p:nvSpPr>
        <p:spPr>
          <a:xfrm>
            <a:off x="8268086" y="5422904"/>
            <a:ext cx="2630755" cy="198068"/>
          </a:xfrm>
          <a:prstGeom prst="rect">
            <a:avLst/>
          </a:prstGeom>
          <a:noFill/>
        </p:spPr>
        <p:txBody>
          <a:bodyPr wrap="square" lIns="0" tIns="0" rIns="0" bIns="0" rtlCol="0">
            <a:noAutofit/>
          </a:bodyPr>
          <a:lstStyle/>
          <a:p>
            <a:pPr>
              <a:lnSpc>
                <a:spcPct val="90000"/>
              </a:lnSpc>
            </a:pPr>
            <a:r>
              <a:rPr lang="en-GB" sz="1799" dirty="0"/>
              <a:t>Persistent Volume Types</a:t>
            </a:r>
          </a:p>
        </p:txBody>
      </p:sp>
      <p:sp>
        <p:nvSpPr>
          <p:cNvPr id="22" name="Rectangle: Rounded Corners 21">
            <a:extLst>
              <a:ext uri="{FF2B5EF4-FFF2-40B4-BE49-F238E27FC236}">
                <a16:creationId xmlns:a16="http://schemas.microsoft.com/office/drawing/2014/main" id="{5AAE60D9-BEBC-4042-9714-07F8758B6E33}"/>
              </a:ext>
            </a:extLst>
          </p:cNvPr>
          <p:cNvSpPr/>
          <p:nvPr/>
        </p:nvSpPr>
        <p:spPr bwMode="auto">
          <a:xfrm>
            <a:off x="6434684" y="4909488"/>
            <a:ext cx="479574"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Ceph</a:t>
            </a:r>
            <a:endParaRPr lang="en-GB" sz="800" b="1" dirty="0">
              <a:solidFill>
                <a:srgbClr val="FFFFFF"/>
              </a:solidFill>
            </a:endParaRPr>
          </a:p>
        </p:txBody>
      </p:sp>
    </p:spTree>
    <p:extLst>
      <p:ext uri="{BB962C8B-B14F-4D97-AF65-F5344CB8AC3E}">
        <p14:creationId xmlns:p14="http://schemas.microsoft.com/office/powerpoint/2010/main" val="270588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11"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This is the first time we have run this workshop:</a:t>
            </a:r>
          </a:p>
          <a:p>
            <a:pPr lvl="1"/>
            <a:r>
              <a:rPr lang="en-US" dirty="0"/>
              <a:t>please give us detailed feedback at the end of the day or week</a:t>
            </a:r>
          </a:p>
          <a:p>
            <a:r>
              <a:rPr lang="en-US" dirty="0"/>
              <a:t>Ask questions any time!</a:t>
            </a:r>
          </a:p>
          <a:p>
            <a:r>
              <a:rPr lang="en-US" dirty="0"/>
              <a:t>Come and go based on your level of understanding</a:t>
            </a:r>
          </a:p>
          <a:p>
            <a:r>
              <a:rPr lang="en-US" dirty="0"/>
              <a:t>Feel free to get into the weeds of your particular use cases</a:t>
            </a:r>
          </a:p>
          <a:p>
            <a:r>
              <a:rPr lang="en-US" dirty="0"/>
              <a:t>Slow me down if we are going to fast</a:t>
            </a:r>
          </a:p>
          <a:p>
            <a:r>
              <a:rPr lang="en-US" dirty="0"/>
              <a:t>Speed me up if we are going too slow</a:t>
            </a:r>
          </a:p>
          <a:p>
            <a:endParaRPr lang="en-US" dirty="0"/>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Expectations</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864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83A7-FB18-47CE-A065-E3B0A833DFE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44F738-A51F-4305-ADFC-20FEBCA9BAE0}"/>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B0CE4FB3-7CEB-4631-B633-DBC74FBA3BF2}"/>
              </a:ext>
            </a:extLst>
          </p:cNvPr>
          <p:cNvSpPr/>
          <p:nvPr/>
        </p:nvSpPr>
        <p:spPr bwMode="auto">
          <a:xfrm>
            <a:off x="9732015" y="448906"/>
            <a:ext cx="1942594" cy="1229765"/>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99EE56F3-A8CE-462D-B85C-8D35A3D718B7}"/>
              </a:ext>
            </a:extLst>
          </p:cNvPr>
          <p:cNvSpPr/>
          <p:nvPr/>
        </p:nvSpPr>
        <p:spPr bwMode="auto">
          <a:xfrm>
            <a:off x="550789" y="136852"/>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6" name="Rectangle: Rounded Corners 5">
            <a:extLst>
              <a:ext uri="{FF2B5EF4-FFF2-40B4-BE49-F238E27FC236}">
                <a16:creationId xmlns:a16="http://schemas.microsoft.com/office/drawing/2014/main" id="{6818C705-0BBB-48B7-927B-A792E21C110A}"/>
              </a:ext>
            </a:extLst>
          </p:cNvPr>
          <p:cNvSpPr/>
          <p:nvPr/>
        </p:nvSpPr>
        <p:spPr bwMode="auto">
          <a:xfrm>
            <a:off x="4623548" y="733277"/>
            <a:ext cx="2633657" cy="660441"/>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87477BD8-F233-424E-B7EF-C97968B00EE8}"/>
              </a:ext>
            </a:extLst>
          </p:cNvPr>
          <p:cNvCxnSpPr>
            <a:cxnSpLocks/>
            <a:stCxn id="6" idx="3"/>
            <a:endCxn id="4" idx="1"/>
          </p:cNvCxnSpPr>
          <p:nvPr/>
        </p:nvCxnSpPr>
        <p:spPr>
          <a:xfrm>
            <a:off x="7257204" y="1063498"/>
            <a:ext cx="2474811" cy="29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A4C73F-343E-4419-A8C8-1DDBF2858B25}"/>
              </a:ext>
            </a:extLst>
          </p:cNvPr>
          <p:cNvSpPr txBox="1"/>
          <p:nvPr/>
        </p:nvSpPr>
        <p:spPr>
          <a:xfrm>
            <a:off x="199658" y="2196112"/>
            <a:ext cx="3906952" cy="3823014"/>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pod</a:t>
            </a: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mypod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containers: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myfrontend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image: repo/</a:t>
            </a:r>
            <a:r>
              <a:rPr lang="en-GB" sz="1400" b="1" dirty="0" err="1">
                <a:latin typeface="Courier New" panose="02070309020205020404" pitchFamily="49" charset="0"/>
                <a:cs typeface="Courier New" panose="02070309020205020404" pitchFamily="49" charset="0"/>
              </a:rPr>
              <a:t>httpd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volumeMounts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mountPath</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/www/html</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volumes: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claimName</a:t>
            </a:r>
            <a:r>
              <a:rPr lang="en-GB" sz="1400" b="1" dirty="0">
                <a:latin typeface="Courier New" panose="02070309020205020404" pitchFamily="49" charset="0"/>
                <a:cs typeface="Courier New" panose="02070309020205020404" pitchFamily="49" charset="0"/>
              </a:rPr>
              <a:t>: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9" name="Rectangle: Rounded Corners 8">
            <a:extLst>
              <a:ext uri="{FF2B5EF4-FFF2-40B4-BE49-F238E27FC236}">
                <a16:creationId xmlns:a16="http://schemas.microsoft.com/office/drawing/2014/main" id="{56FFE77F-A3DF-4386-BC96-3C2F40522469}"/>
              </a:ext>
            </a:extLst>
          </p:cNvPr>
          <p:cNvSpPr/>
          <p:nvPr/>
        </p:nvSpPr>
        <p:spPr>
          <a:xfrm>
            <a:off x="725387" y="1274908"/>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3" name="Straight Arrow Connector 12">
            <a:extLst>
              <a:ext uri="{FF2B5EF4-FFF2-40B4-BE49-F238E27FC236}">
                <a16:creationId xmlns:a16="http://schemas.microsoft.com/office/drawing/2014/main" id="{AB220F53-AF42-476E-9BEB-C1E2EA110C8B}"/>
              </a:ext>
            </a:extLst>
          </p:cNvPr>
          <p:cNvCxnSpPr>
            <a:cxnSpLocks/>
            <a:stCxn id="5" idx="3"/>
            <a:endCxn id="6" idx="1"/>
          </p:cNvCxnSpPr>
          <p:nvPr/>
        </p:nvCxnSpPr>
        <p:spPr>
          <a:xfrm flipV="1">
            <a:off x="3021202" y="1063498"/>
            <a:ext cx="1602346" cy="25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A63B9D-DF4B-4BD8-BFDA-C07A9EBE36A2}"/>
              </a:ext>
            </a:extLst>
          </p:cNvPr>
          <p:cNvSpPr txBox="1"/>
          <p:nvPr/>
        </p:nvSpPr>
        <p:spPr>
          <a:xfrm>
            <a:off x="4305541" y="2196112"/>
            <a:ext cx="3116582" cy="3823014"/>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resources:</a:t>
            </a:r>
          </a:p>
          <a:p>
            <a:pPr>
              <a:lnSpc>
                <a:spcPct val="90000"/>
              </a:lnSpc>
            </a:pPr>
            <a:r>
              <a:rPr lang="en-GB" sz="1400" b="1" dirty="0">
                <a:latin typeface="Courier New" panose="02070309020205020404" pitchFamily="49" charset="0"/>
                <a:cs typeface="Courier New" panose="02070309020205020404" pitchFamily="49" charset="0"/>
              </a:rPr>
              <a:t>    requests:</a:t>
            </a:r>
          </a:p>
          <a:p>
            <a:pPr>
              <a:lnSpc>
                <a:spcPct val="90000"/>
              </a:lnSpc>
            </a:pPr>
            <a:r>
              <a:rPr lang="en-GB" sz="1400" b="1" dirty="0">
                <a:latin typeface="Courier New" panose="02070309020205020404" pitchFamily="49" charset="0"/>
                <a:cs typeface="Courier New" panose="02070309020205020404" pitchFamily="49" charset="0"/>
              </a:rPr>
              <a:t>      storage: 8Gi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selector:</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matchLabels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BB477548-7375-4BD8-894C-F2BC182118B8}"/>
              </a:ext>
            </a:extLst>
          </p:cNvPr>
          <p:cNvSpPr txBox="1"/>
          <p:nvPr/>
        </p:nvSpPr>
        <p:spPr>
          <a:xfrm>
            <a:off x="7624408" y="2196111"/>
            <a:ext cx="4364760" cy="3823015"/>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pv0003</a:t>
            </a:r>
          </a:p>
          <a:p>
            <a:pPr>
              <a:lnSpc>
                <a:spcPct val="90000"/>
              </a:lnSpc>
            </a:pPr>
            <a:r>
              <a:rPr lang="en-GB" sz="1400" b="1" dirty="0">
                <a:latin typeface="Courier New" panose="02070309020205020404" pitchFamily="49" charset="0"/>
                <a:cs typeface="Courier New" panose="02070309020205020404" pitchFamily="49" charset="0"/>
              </a:rPr>
              <a:t>    labels:</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capacity:</a:t>
            </a:r>
          </a:p>
          <a:p>
            <a:pPr>
              <a:lnSpc>
                <a:spcPct val="90000"/>
              </a:lnSpc>
            </a:pPr>
            <a:r>
              <a:rPr lang="en-GB" sz="1400" b="1" dirty="0">
                <a:latin typeface="Courier New" panose="02070309020205020404" pitchFamily="49" charset="0"/>
                <a:cs typeface="Courier New" panose="02070309020205020404" pitchFamily="49" charset="0"/>
              </a:rPr>
              <a:t>    storage: 5Gi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persistentVolumeReclaimPolicy</a:t>
            </a:r>
            <a:r>
              <a:rPr lang="en-GB" sz="1400" b="1" dirty="0">
                <a:latin typeface="Courier New" panose="02070309020205020404" pitchFamily="49" charset="0"/>
                <a:cs typeface="Courier New" panose="02070309020205020404" pitchFamily="49" charset="0"/>
              </a:rPr>
              <a:t>: Recycle</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nfs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path: /</a:t>
            </a:r>
            <a:r>
              <a:rPr lang="en-GB" sz="1400" b="1" dirty="0" err="1">
                <a:latin typeface="Courier New" panose="02070309020205020404" pitchFamily="49" charset="0"/>
                <a:cs typeface="Courier New" panose="02070309020205020404" pitchFamily="49" charset="0"/>
              </a:rPr>
              <a:t>tmp</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server: 172.17.0.2</a:t>
            </a:r>
          </a:p>
        </p:txBody>
      </p:sp>
    </p:spTree>
    <p:extLst>
      <p:ext uri="{BB962C8B-B14F-4D97-AF65-F5344CB8AC3E}">
        <p14:creationId xmlns:p14="http://schemas.microsoft.com/office/powerpoint/2010/main" val="308729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5"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991D-7075-45B7-8799-F2935BCC49CB}"/>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94FDD845-0F05-4DC6-BE4B-4A39758722B5}"/>
              </a:ext>
            </a:extLst>
          </p:cNvPr>
          <p:cNvSpPr/>
          <p:nvPr/>
        </p:nvSpPr>
        <p:spPr bwMode="auto">
          <a:xfrm>
            <a:off x="2187460" y="430768"/>
            <a:ext cx="4238880" cy="337369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Master</a:t>
            </a:r>
          </a:p>
        </p:txBody>
      </p:sp>
      <p:sp>
        <p:nvSpPr>
          <p:cNvPr id="5" name="Rectangle: Rounded Corners 4">
            <a:extLst>
              <a:ext uri="{FF2B5EF4-FFF2-40B4-BE49-F238E27FC236}">
                <a16:creationId xmlns:a16="http://schemas.microsoft.com/office/drawing/2014/main" id="{B5F6C49B-76E7-4ACA-ABB8-0B7B625EAB04}"/>
              </a:ext>
            </a:extLst>
          </p:cNvPr>
          <p:cNvSpPr/>
          <p:nvPr/>
        </p:nvSpPr>
        <p:spPr bwMode="auto">
          <a:xfrm>
            <a:off x="7345943" y="1083742"/>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6" name="Rectangle: Rounded Corners 5">
            <a:extLst>
              <a:ext uri="{FF2B5EF4-FFF2-40B4-BE49-F238E27FC236}">
                <a16:creationId xmlns:a16="http://schemas.microsoft.com/office/drawing/2014/main" id="{2782E943-784E-4204-AD02-55542BE19B09}"/>
              </a:ext>
            </a:extLst>
          </p:cNvPr>
          <p:cNvSpPr/>
          <p:nvPr/>
        </p:nvSpPr>
        <p:spPr bwMode="auto">
          <a:xfrm>
            <a:off x="7345943" y="2237328"/>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7" name="Rectangle: Rounded Corners 6">
            <a:extLst>
              <a:ext uri="{FF2B5EF4-FFF2-40B4-BE49-F238E27FC236}">
                <a16:creationId xmlns:a16="http://schemas.microsoft.com/office/drawing/2014/main" id="{B69D917F-5093-4031-92C9-2C024050C155}"/>
              </a:ext>
            </a:extLst>
          </p:cNvPr>
          <p:cNvSpPr/>
          <p:nvPr/>
        </p:nvSpPr>
        <p:spPr bwMode="auto">
          <a:xfrm>
            <a:off x="7345943" y="3363706"/>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8" name="Rectangle: Rounded Corners 7">
            <a:extLst>
              <a:ext uri="{FF2B5EF4-FFF2-40B4-BE49-F238E27FC236}">
                <a16:creationId xmlns:a16="http://schemas.microsoft.com/office/drawing/2014/main" id="{4D1F9D5C-7DF4-47EC-9863-D62E5E55CEF5}"/>
              </a:ext>
            </a:extLst>
          </p:cNvPr>
          <p:cNvSpPr/>
          <p:nvPr/>
        </p:nvSpPr>
        <p:spPr bwMode="auto">
          <a:xfrm>
            <a:off x="2905729" y="3184136"/>
            <a:ext cx="1632432"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api</a:t>
            </a:r>
            <a:r>
              <a:rPr lang="en-GB" sz="1600" b="1" dirty="0">
                <a:solidFill>
                  <a:srgbClr val="FFFFFF"/>
                </a:solidFill>
              </a:rPr>
              <a:t> server</a:t>
            </a:r>
          </a:p>
        </p:txBody>
      </p:sp>
      <p:sp>
        <p:nvSpPr>
          <p:cNvPr id="9" name="TextBox 8">
            <a:extLst>
              <a:ext uri="{FF2B5EF4-FFF2-40B4-BE49-F238E27FC236}">
                <a16:creationId xmlns:a16="http://schemas.microsoft.com/office/drawing/2014/main" id="{83284397-99C3-4A55-B4FE-FD3882886B75}"/>
              </a:ext>
            </a:extLst>
          </p:cNvPr>
          <p:cNvSpPr txBox="1"/>
          <p:nvPr/>
        </p:nvSpPr>
        <p:spPr>
          <a:xfrm>
            <a:off x="625765" y="5132170"/>
            <a:ext cx="6328394" cy="831090"/>
          </a:xfrm>
          <a:prstGeom prst="rect">
            <a:avLst/>
          </a:prstGeom>
          <a:noFill/>
        </p:spPr>
        <p:txBody>
          <a:bodyPr wrap="square" lIns="0" tIns="0" rIns="0" bIns="0" rtlCol="0">
            <a:noAutofit/>
          </a:bodyPr>
          <a:lstStyle/>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persistentvolclaim.yml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pod.yml</a:t>
            </a:r>
            <a:endParaRPr lang="en-GB" sz="1799" b="1" dirty="0">
              <a:latin typeface="Courier New" panose="02070309020205020404" pitchFamily="49" charset="0"/>
              <a:cs typeface="Courier New" panose="02070309020205020404" pitchFamily="49" charset="0"/>
            </a:endParaRPr>
          </a:p>
          <a:p>
            <a:pPr>
              <a:lnSpc>
                <a:spcPct val="90000"/>
              </a:lnSpc>
            </a:pPr>
            <a:endParaRPr lang="en-GB" sz="1799" b="1"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E801001B-C838-40B1-AC1A-4C9F9EE147B6}"/>
              </a:ext>
            </a:extLst>
          </p:cNvPr>
          <p:cNvSpPr txBox="1"/>
          <p:nvPr/>
        </p:nvSpPr>
        <p:spPr>
          <a:xfrm>
            <a:off x="2663585"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pv0003</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a:t>
            </a:r>
            <a:r>
              <a:rPr lang="en-GB" sz="500" b="1" dirty="0">
                <a:latin typeface="Courier New" panose="02070309020205020404" pitchFamily="49" charset="0"/>
                <a:cs typeface="Courier New" panose="02070309020205020404" pitchFamily="49" charset="0"/>
              </a:rPr>
              <a:t>-type: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capacity:</a:t>
            </a:r>
          </a:p>
          <a:p>
            <a:pPr>
              <a:lnSpc>
                <a:spcPct val="90000"/>
              </a:lnSpc>
            </a:pPr>
            <a:r>
              <a:rPr lang="en-GB" sz="500" b="1" dirty="0">
                <a:latin typeface="Courier New" panose="02070309020205020404" pitchFamily="49" charset="0"/>
                <a:cs typeface="Courier New" panose="02070309020205020404" pitchFamily="49" charset="0"/>
              </a:rPr>
              <a:t>    storage: 5Gi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persistentVolumeReclaimPolicy</a:t>
            </a:r>
            <a:r>
              <a:rPr lang="en-GB" sz="500" b="1" dirty="0">
                <a:latin typeface="Courier New" panose="02070309020205020404" pitchFamily="49" charset="0"/>
                <a:cs typeface="Courier New" panose="02070309020205020404" pitchFamily="49" charset="0"/>
              </a:rPr>
              <a:t>: Recycle</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mountOptions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hard</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nfsvers</a:t>
            </a:r>
            <a:r>
              <a:rPr lang="en-GB" sz="500" b="1" dirty="0">
                <a:latin typeface="Courier New" panose="02070309020205020404" pitchFamily="49" charset="0"/>
                <a:cs typeface="Courier New" panose="02070309020205020404" pitchFamily="49" charset="0"/>
              </a:rPr>
              <a:t>=4.1</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path: /</a:t>
            </a:r>
            <a:r>
              <a:rPr lang="en-GB" sz="500" b="1" dirty="0" err="1">
                <a:latin typeface="Courier New" panose="02070309020205020404" pitchFamily="49" charset="0"/>
                <a:cs typeface="Courier New" panose="02070309020205020404" pitchFamily="49" charset="0"/>
              </a:rPr>
              <a:t>tmp</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server: 172.17.0.2</a:t>
            </a:r>
          </a:p>
        </p:txBody>
      </p:sp>
      <p:cxnSp>
        <p:nvCxnSpPr>
          <p:cNvPr id="13" name="Straight Arrow Connector 12">
            <a:extLst>
              <a:ext uri="{FF2B5EF4-FFF2-40B4-BE49-F238E27FC236}">
                <a16:creationId xmlns:a16="http://schemas.microsoft.com/office/drawing/2014/main" id="{718EBA7F-91A0-4454-8F61-2699754B2080}"/>
              </a:ext>
            </a:extLst>
          </p:cNvPr>
          <p:cNvCxnSpPr>
            <a:cxnSpLocks/>
          </p:cNvCxnSpPr>
          <p:nvPr/>
        </p:nvCxnSpPr>
        <p:spPr>
          <a:xfrm flipV="1">
            <a:off x="3711062" y="3652100"/>
            <a:ext cx="0" cy="1202558"/>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DE30EA-C0AF-4FD5-8D76-636FB4AE7796}"/>
              </a:ext>
            </a:extLst>
          </p:cNvPr>
          <p:cNvSpPr txBox="1"/>
          <p:nvPr/>
        </p:nvSpPr>
        <p:spPr>
          <a:xfrm>
            <a:off x="3819891"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resources:</a:t>
            </a:r>
          </a:p>
          <a:p>
            <a:pPr>
              <a:lnSpc>
                <a:spcPct val="90000"/>
              </a:lnSpc>
            </a:pPr>
            <a:r>
              <a:rPr lang="en-GB" sz="500" b="1" dirty="0">
                <a:latin typeface="Courier New" panose="02070309020205020404" pitchFamily="49" charset="0"/>
                <a:cs typeface="Courier New" panose="02070309020205020404" pitchFamily="49" charset="0"/>
              </a:rPr>
              <a:t>    requests:</a:t>
            </a:r>
          </a:p>
          <a:p>
            <a:pPr>
              <a:lnSpc>
                <a:spcPct val="90000"/>
              </a:lnSpc>
            </a:pPr>
            <a:r>
              <a:rPr lang="en-GB" sz="500" b="1" dirty="0">
                <a:latin typeface="Courier New" panose="02070309020205020404" pitchFamily="49" charset="0"/>
                <a:cs typeface="Courier New" panose="02070309020205020404" pitchFamily="49" charset="0"/>
              </a:rPr>
              <a:t>      storage: 8Gi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selector:</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matchLabels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voltype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p:txBody>
      </p:sp>
      <p:sp>
        <p:nvSpPr>
          <p:cNvPr id="18" name="Rectangle: Rounded Corners 17">
            <a:extLst>
              <a:ext uri="{FF2B5EF4-FFF2-40B4-BE49-F238E27FC236}">
                <a16:creationId xmlns:a16="http://schemas.microsoft.com/office/drawing/2014/main" id="{77BBA675-3BE5-419A-BEAA-F8FD0482DFA3}"/>
              </a:ext>
            </a:extLst>
          </p:cNvPr>
          <p:cNvSpPr/>
          <p:nvPr/>
        </p:nvSpPr>
        <p:spPr bwMode="auto">
          <a:xfrm>
            <a:off x="2905729" y="800785"/>
            <a:ext cx="2649981" cy="77812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GB" sz="1600" b="1" dirty="0" err="1">
                <a:solidFill>
                  <a:srgbClr val="FFFFFF"/>
                </a:solidFill>
              </a:rPr>
              <a:t>etcd</a:t>
            </a:r>
            <a:r>
              <a:rPr lang="en-GB" sz="1600" b="1" dirty="0">
                <a:solidFill>
                  <a:srgbClr val="FFFFFF"/>
                </a:solidFill>
              </a:rPr>
              <a:t> K/V Store</a:t>
            </a:r>
          </a:p>
        </p:txBody>
      </p:sp>
      <p:pic>
        <p:nvPicPr>
          <p:cNvPr id="20" name="Content Placeholder 19" descr="Box">
            <a:extLst>
              <a:ext uri="{FF2B5EF4-FFF2-40B4-BE49-F238E27FC236}">
                <a16:creationId xmlns:a16="http://schemas.microsoft.com/office/drawing/2014/main" id="{42CB1693-F4E5-4CC9-9911-B643B5E3E44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5729" y="549573"/>
            <a:ext cx="544144" cy="544144"/>
          </a:xfrm>
        </p:spPr>
      </p:pic>
      <p:pic>
        <p:nvPicPr>
          <p:cNvPr id="21" name="Content Placeholder 19" descr="Box">
            <a:extLst>
              <a:ext uri="{FF2B5EF4-FFF2-40B4-BE49-F238E27FC236}">
                <a16:creationId xmlns:a16="http://schemas.microsoft.com/office/drawing/2014/main" id="{E6F09327-4A7F-42F2-9EE5-C87B217DA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0900" y="547755"/>
            <a:ext cx="544144" cy="544144"/>
          </a:xfrm>
          <a:prstGeom prst="rect">
            <a:avLst/>
          </a:prstGeom>
        </p:spPr>
      </p:pic>
      <p:pic>
        <p:nvPicPr>
          <p:cNvPr id="22" name="Content Placeholder 19" descr="Box">
            <a:extLst>
              <a:ext uri="{FF2B5EF4-FFF2-40B4-BE49-F238E27FC236}">
                <a16:creationId xmlns:a16="http://schemas.microsoft.com/office/drawing/2014/main" id="{ED8A50F4-53BB-48DD-8E0F-D83A8610DD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2396" y="539598"/>
            <a:ext cx="544144" cy="544144"/>
          </a:xfrm>
          <a:prstGeom prst="rect">
            <a:avLst/>
          </a:prstGeom>
        </p:spPr>
      </p:pic>
      <p:sp>
        <p:nvSpPr>
          <p:cNvPr id="23" name="TextBox 22">
            <a:extLst>
              <a:ext uri="{FF2B5EF4-FFF2-40B4-BE49-F238E27FC236}">
                <a16:creationId xmlns:a16="http://schemas.microsoft.com/office/drawing/2014/main" id="{3746B4A2-ED5B-4885-B489-3B1C305EDAD8}"/>
              </a:ext>
            </a:extLst>
          </p:cNvPr>
          <p:cNvSpPr txBox="1"/>
          <p:nvPr/>
        </p:nvSpPr>
        <p:spPr>
          <a:xfrm>
            <a:off x="4992520"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pod</a:t>
            </a: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mypod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containers: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myfrontend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image: repo/</a:t>
            </a:r>
            <a:r>
              <a:rPr lang="en-GB" sz="500" b="1" dirty="0" err="1">
                <a:latin typeface="Courier New" panose="02070309020205020404" pitchFamily="49" charset="0"/>
                <a:cs typeface="Courier New" panose="02070309020205020404" pitchFamily="49" charset="0"/>
              </a:rPr>
              <a:t>httpd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volumeMounts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mountPath</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var</a:t>
            </a:r>
            <a:r>
              <a:rPr lang="en-GB" sz="500" b="1" dirty="0">
                <a:latin typeface="Courier New" panose="02070309020205020404" pitchFamily="49" charset="0"/>
                <a:cs typeface="Courier New" panose="02070309020205020404" pitchFamily="49" charset="0"/>
              </a:rPr>
              <a:t>/www/html</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volumes: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claimName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p:txBody>
      </p:sp>
      <p:grpSp>
        <p:nvGrpSpPr>
          <p:cNvPr id="27" name="Group 26">
            <a:extLst>
              <a:ext uri="{FF2B5EF4-FFF2-40B4-BE49-F238E27FC236}">
                <a16:creationId xmlns:a16="http://schemas.microsoft.com/office/drawing/2014/main" id="{F924CBCC-D2D3-4B94-8E3F-5F2496CC5F0E}"/>
              </a:ext>
            </a:extLst>
          </p:cNvPr>
          <p:cNvGrpSpPr/>
          <p:nvPr/>
        </p:nvGrpSpPr>
        <p:grpSpPr>
          <a:xfrm>
            <a:off x="10426524" y="3908756"/>
            <a:ext cx="1576566" cy="1010293"/>
            <a:chOff x="10429240" y="3908881"/>
            <a:chExt cx="1576977" cy="1010556"/>
          </a:xfrm>
        </p:grpSpPr>
        <p:sp>
          <p:nvSpPr>
            <p:cNvPr id="25" name="Rectangle: Rounded Corners 24">
              <a:extLst>
                <a:ext uri="{FF2B5EF4-FFF2-40B4-BE49-F238E27FC236}">
                  <a16:creationId xmlns:a16="http://schemas.microsoft.com/office/drawing/2014/main" id="{5F4C1137-C2D4-446A-8660-D5BA929B9159}"/>
                </a:ext>
              </a:extLst>
            </p:cNvPr>
            <p:cNvSpPr/>
            <p:nvPr/>
          </p:nvSpPr>
          <p:spPr bwMode="auto">
            <a:xfrm>
              <a:off x="10429240" y="3908881"/>
              <a:ext cx="1576977" cy="1010556"/>
            </a:xfrm>
            <a:prstGeom prst="roundRect">
              <a:avLst/>
            </a:prstGeom>
            <a:solidFill>
              <a:srgbClr val="7030A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26" name="Rectangle: Rounded Corners 25">
              <a:extLst>
                <a:ext uri="{FF2B5EF4-FFF2-40B4-BE49-F238E27FC236}">
                  <a16:creationId xmlns:a16="http://schemas.microsoft.com/office/drawing/2014/main" id="{9C17D1A4-6263-435E-ACDE-161CF5FFEA4E}"/>
                </a:ext>
              </a:extLst>
            </p:cNvPr>
            <p:cNvSpPr/>
            <p:nvPr/>
          </p:nvSpPr>
          <p:spPr>
            <a:xfrm>
              <a:off x="10541000" y="4554041"/>
              <a:ext cx="557304" cy="274469"/>
            </a:xfrm>
            <a:prstGeom prst="roundRect">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050" dirty="0" err="1"/>
                <a:t>httpd</a:t>
              </a:r>
              <a:endParaRPr lang="en-GB" sz="1050" dirty="0"/>
            </a:p>
          </p:txBody>
        </p:sp>
      </p:grpSp>
      <p:sp>
        <p:nvSpPr>
          <p:cNvPr id="28" name="Flowchart: Magnetic Disk 27">
            <a:extLst>
              <a:ext uri="{FF2B5EF4-FFF2-40B4-BE49-F238E27FC236}">
                <a16:creationId xmlns:a16="http://schemas.microsoft.com/office/drawing/2014/main" id="{F26CAB46-6C17-4C28-B99F-8F7C3FC76252}"/>
              </a:ext>
            </a:extLst>
          </p:cNvPr>
          <p:cNvSpPr/>
          <p:nvPr/>
        </p:nvSpPr>
        <p:spPr bwMode="auto">
          <a:xfrm>
            <a:off x="6954160" y="5861686"/>
            <a:ext cx="1699906" cy="467238"/>
          </a:xfrm>
          <a:prstGeom prst="flowChartMagneticDisk">
            <a:avLst/>
          </a:prstGeom>
          <a:ln>
            <a:headEnd/>
            <a:tailEnd/>
          </a:ln>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lang="en-GB" sz="1600" b="1" dirty="0" err="1">
                <a:solidFill>
                  <a:schemeClr val="tx1"/>
                </a:solidFill>
              </a:rPr>
              <a:t>nfs</a:t>
            </a:r>
            <a:endParaRPr lang="en-GB" sz="1600" b="1" dirty="0">
              <a:solidFill>
                <a:schemeClr val="tx1"/>
              </a:solidFill>
            </a:endParaRPr>
          </a:p>
        </p:txBody>
      </p:sp>
      <p:cxnSp>
        <p:nvCxnSpPr>
          <p:cNvPr id="29" name="Straight Arrow Connector 28">
            <a:extLst>
              <a:ext uri="{FF2B5EF4-FFF2-40B4-BE49-F238E27FC236}">
                <a16:creationId xmlns:a16="http://schemas.microsoft.com/office/drawing/2014/main" id="{6366EFFA-7D9A-4985-B543-DC0A24208B53}"/>
              </a:ext>
            </a:extLst>
          </p:cNvPr>
          <p:cNvCxnSpPr>
            <a:cxnSpLocks/>
            <a:stCxn id="25" idx="2"/>
            <a:endCxn id="28" idx="1"/>
          </p:cNvCxnSpPr>
          <p:nvPr/>
        </p:nvCxnSpPr>
        <p:spPr>
          <a:xfrm flipH="1">
            <a:off x="7804113" y="4919050"/>
            <a:ext cx="3410695" cy="942637"/>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C39BDCC-2D6A-4B09-A90A-E25B7698FA9E}"/>
              </a:ext>
            </a:extLst>
          </p:cNvPr>
          <p:cNvSpPr/>
          <p:nvPr/>
        </p:nvSpPr>
        <p:spPr bwMode="auto">
          <a:xfrm>
            <a:off x="4617608" y="3178696"/>
            <a:ext cx="1444156"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scheduler</a:t>
            </a:r>
          </a:p>
        </p:txBody>
      </p:sp>
      <p:sp>
        <p:nvSpPr>
          <p:cNvPr id="33" name="Rectangle: Rounded Corners 32">
            <a:extLst>
              <a:ext uri="{FF2B5EF4-FFF2-40B4-BE49-F238E27FC236}">
                <a16:creationId xmlns:a16="http://schemas.microsoft.com/office/drawing/2014/main" id="{81F69EDE-7AA1-4F17-BE77-83043AAE447D}"/>
              </a:ext>
            </a:extLst>
          </p:cNvPr>
          <p:cNvSpPr/>
          <p:nvPr/>
        </p:nvSpPr>
        <p:spPr bwMode="auto">
          <a:xfrm>
            <a:off x="7451510" y="1203450"/>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4" name="Rectangle: Rounded Corners 33">
            <a:extLst>
              <a:ext uri="{FF2B5EF4-FFF2-40B4-BE49-F238E27FC236}">
                <a16:creationId xmlns:a16="http://schemas.microsoft.com/office/drawing/2014/main" id="{034B7A20-6F81-43B4-A86E-74F748C54E5E}"/>
              </a:ext>
            </a:extLst>
          </p:cNvPr>
          <p:cNvSpPr/>
          <p:nvPr/>
        </p:nvSpPr>
        <p:spPr bwMode="auto">
          <a:xfrm>
            <a:off x="7451509" y="2357397"/>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5" name="Rectangle: Rounded Corners 34">
            <a:extLst>
              <a:ext uri="{FF2B5EF4-FFF2-40B4-BE49-F238E27FC236}">
                <a16:creationId xmlns:a16="http://schemas.microsoft.com/office/drawing/2014/main" id="{548ABC3C-4C1B-426D-A424-2316FA11E4A7}"/>
              </a:ext>
            </a:extLst>
          </p:cNvPr>
          <p:cNvSpPr/>
          <p:nvPr/>
        </p:nvSpPr>
        <p:spPr bwMode="auto">
          <a:xfrm>
            <a:off x="7451508" y="3493211"/>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Tree>
    <p:extLst>
      <p:ext uri="{BB962C8B-B14F-4D97-AF65-F5344CB8AC3E}">
        <p14:creationId xmlns:p14="http://schemas.microsoft.com/office/powerpoint/2010/main" val="37332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 calcmode="lin" valueType="num">
                                      <p:cBhvr additive="base">
                                        <p:cTn id="4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randombar(horizontal)">
                                      <p:cBhvr>
                                        <p:cTn id="72" dur="500"/>
                                        <p:tgtEl>
                                          <p:spTgt spid="29"/>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7" grpId="0" animBg="1"/>
      <p:bldP spid="17" grpId="1" animBg="1"/>
      <p:bldP spid="23" grpId="0" animBg="1"/>
      <p:bldP spid="23" grpId="1"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Docker Default Networking</a:t>
            </a:r>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Default Docker net behaviour is containers connected to the bridge network</a:t>
            </a:r>
          </a:p>
          <a:p>
            <a:endParaRPr lang="en-GB" dirty="0"/>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58585" cy="19816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2570" y="2520653"/>
            <a:ext cx="674864" cy="2705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1" name="TextBox 59">
            <a:extLst>
              <a:ext uri="{FF2B5EF4-FFF2-40B4-BE49-F238E27FC236}">
                <a16:creationId xmlns:a16="http://schemas.microsoft.com/office/drawing/2014/main" id="{7990068C-3E2F-49E6-A176-ABF81D84ADA5}"/>
              </a:ext>
            </a:extLst>
          </p:cNvPr>
          <p:cNvSpPr txBox="1"/>
          <p:nvPr/>
        </p:nvSpPr>
        <p:spPr>
          <a:xfrm>
            <a:off x="1867737" y="3613595"/>
            <a:ext cx="564111" cy="18419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bridge</a:t>
            </a:r>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spTree>
    <p:extLst>
      <p:ext uri="{BB962C8B-B14F-4D97-AF65-F5344CB8AC3E}">
        <p14:creationId xmlns:p14="http://schemas.microsoft.com/office/powerpoint/2010/main" val="3514034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1268399" y="1372136"/>
            <a:ext cx="9389204"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1782615" y="3592788"/>
            <a:ext cx="688287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Network Interfaces Inside &amp; Out</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832132"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nginx</a:t>
            </a:r>
            <a:r>
              <a:rPr lang="en-GB" sz="1600" b="1" dirty="0">
                <a:solidFill>
                  <a:srgbClr val="FFFFFF"/>
                </a:solidFill>
              </a:rPr>
              <a:t>”</a:t>
            </a:r>
          </a:p>
        </p:txBody>
      </p:sp>
      <p:sp>
        <p:nvSpPr>
          <p:cNvPr id="6" name="Rectangle: Rounded Corners 5">
            <a:extLst>
              <a:ext uri="{FF2B5EF4-FFF2-40B4-BE49-F238E27FC236}">
                <a16:creationId xmlns:a16="http://schemas.microsoft.com/office/drawing/2014/main" id="{E8A88E1A-2BE0-4806-83EB-19A5A8A76C93}"/>
              </a:ext>
            </a:extLst>
          </p:cNvPr>
          <p:cNvSpPr/>
          <p:nvPr/>
        </p:nvSpPr>
        <p:spPr bwMode="auto">
          <a:xfrm>
            <a:off x="4494629"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httpd</a:t>
            </a:r>
            <a:r>
              <a:rPr lang="en-GB" sz="1600" b="1" dirty="0">
                <a:solidFill>
                  <a:srgbClr val="FFFFFF"/>
                </a:solidFill>
              </a:rPr>
              <a:t>”</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318052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8" name="Rectangle: Rounded Corners 7">
            <a:extLst>
              <a:ext uri="{FF2B5EF4-FFF2-40B4-BE49-F238E27FC236}">
                <a16:creationId xmlns:a16="http://schemas.microsoft.com/office/drawing/2014/main" id="{61A58DC4-E973-4B6E-825E-6321E6FDD311}"/>
              </a:ext>
            </a:extLst>
          </p:cNvPr>
          <p:cNvSpPr/>
          <p:nvPr/>
        </p:nvSpPr>
        <p:spPr bwMode="auto">
          <a:xfrm>
            <a:off x="586587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3180520" y="380228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veth1</a:t>
            </a:r>
          </a:p>
        </p:txBody>
      </p:sp>
      <p:sp>
        <p:nvSpPr>
          <p:cNvPr id="10" name="Rectangle: Rounded Corners 9">
            <a:extLst>
              <a:ext uri="{FF2B5EF4-FFF2-40B4-BE49-F238E27FC236}">
                <a16:creationId xmlns:a16="http://schemas.microsoft.com/office/drawing/2014/main" id="{05D4E4F0-47A6-4008-AC3C-6672D295F447}"/>
              </a:ext>
            </a:extLst>
          </p:cNvPr>
          <p:cNvSpPr/>
          <p:nvPr/>
        </p:nvSpPr>
        <p:spPr bwMode="auto">
          <a:xfrm>
            <a:off x="5865870" y="378133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veth2</a:t>
            </a:r>
          </a:p>
        </p:txBody>
      </p:sp>
      <p:sp>
        <p:nvSpPr>
          <p:cNvPr id="12" name="TextBox 11">
            <a:extLst>
              <a:ext uri="{FF2B5EF4-FFF2-40B4-BE49-F238E27FC236}">
                <a16:creationId xmlns:a16="http://schemas.microsoft.com/office/drawing/2014/main" id="{16747822-8A2D-4436-9E86-8CE18ABA3C25}"/>
              </a:ext>
            </a:extLst>
          </p:cNvPr>
          <p:cNvSpPr txBox="1"/>
          <p:nvPr/>
        </p:nvSpPr>
        <p:spPr>
          <a:xfrm>
            <a:off x="7290440" y="3809901"/>
            <a:ext cx="1226501" cy="179023"/>
          </a:xfrm>
          <a:prstGeom prst="rect">
            <a:avLst/>
          </a:prstGeom>
          <a:noFill/>
        </p:spPr>
        <p:txBody>
          <a:bodyPr wrap="square" lIns="0" tIns="0" rIns="0" bIns="0" rtlCol="0">
            <a:noAutofit/>
          </a:bodyPr>
          <a:lstStyle/>
          <a:p>
            <a:pPr>
              <a:lnSpc>
                <a:spcPct val="90000"/>
              </a:lnSpc>
            </a:pPr>
            <a:r>
              <a:rPr lang="en-GB" sz="1799" dirty="0"/>
              <a:t>docker0</a:t>
            </a:r>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7355192" y="4750726"/>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3573271" y="3288067"/>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p:cNvCxnSpPr>
          <p:nvPr/>
        </p:nvCxnSpPr>
        <p:spPr>
          <a:xfrm>
            <a:off x="6247194" y="328235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p:cNvCxnSpPr>
          <p:nvPr/>
        </p:nvCxnSpPr>
        <p:spPr>
          <a:xfrm>
            <a:off x="7740325" y="426317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C67737-432A-4FEF-8252-FE81BD49DCE1}"/>
              </a:ext>
            </a:extLst>
          </p:cNvPr>
          <p:cNvSpPr txBox="1"/>
          <p:nvPr/>
        </p:nvSpPr>
        <p:spPr>
          <a:xfrm>
            <a:off x="4578850" y="3017628"/>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1" name="TextBox 20">
            <a:extLst>
              <a:ext uri="{FF2B5EF4-FFF2-40B4-BE49-F238E27FC236}">
                <a16:creationId xmlns:a16="http://schemas.microsoft.com/office/drawing/2014/main" id="{FCE7301A-6710-42D4-A969-EBBD17D5EDAB}"/>
              </a:ext>
            </a:extLst>
          </p:cNvPr>
          <p:cNvSpPr txBox="1"/>
          <p:nvPr/>
        </p:nvSpPr>
        <p:spPr>
          <a:xfrm>
            <a:off x="8918580" y="4226987"/>
            <a:ext cx="1854987" cy="662767"/>
          </a:xfrm>
          <a:prstGeom prst="rect">
            <a:avLst/>
          </a:prstGeom>
          <a:noFill/>
        </p:spPr>
        <p:txBody>
          <a:bodyPr wrap="square" lIns="0" tIns="0" rIns="0" bIns="0" rtlCol="0">
            <a:noAutofit/>
          </a:bodyPr>
          <a:lstStyle/>
          <a:p>
            <a:pPr>
              <a:lnSpc>
                <a:spcPct val="90000"/>
              </a:lnSpc>
            </a:pPr>
            <a:r>
              <a:rPr lang="en-GB" sz="1799" dirty="0"/>
              <a:t>Root network namespace</a:t>
            </a:r>
          </a:p>
        </p:txBody>
      </p:sp>
      <p:sp>
        <p:nvSpPr>
          <p:cNvPr id="22" name="TextBox 21">
            <a:extLst>
              <a:ext uri="{FF2B5EF4-FFF2-40B4-BE49-F238E27FC236}">
                <a16:creationId xmlns:a16="http://schemas.microsoft.com/office/drawing/2014/main" id="{290E2A7E-D942-4156-BA14-B84FF3D7F45C}"/>
              </a:ext>
            </a:extLst>
          </p:cNvPr>
          <p:cNvSpPr txBox="1"/>
          <p:nvPr/>
        </p:nvSpPr>
        <p:spPr>
          <a:xfrm>
            <a:off x="1958675" y="3013819"/>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3" name="TextBox 22">
            <a:extLst>
              <a:ext uri="{FF2B5EF4-FFF2-40B4-BE49-F238E27FC236}">
                <a16:creationId xmlns:a16="http://schemas.microsoft.com/office/drawing/2014/main" id="{8CED21F8-62B2-4E23-9F7B-0A256326E48A}"/>
              </a:ext>
            </a:extLst>
          </p:cNvPr>
          <p:cNvSpPr txBox="1"/>
          <p:nvPr/>
        </p:nvSpPr>
        <p:spPr>
          <a:xfrm>
            <a:off x="3624270" y="3494705"/>
            <a:ext cx="819359" cy="139982"/>
          </a:xfrm>
          <a:prstGeom prst="rect">
            <a:avLst/>
          </a:prstGeom>
          <a:noFill/>
        </p:spPr>
        <p:txBody>
          <a:bodyPr wrap="square" lIns="0" tIns="0" rIns="0" bIns="0" rtlCol="0">
            <a:noAutofit/>
          </a:bodyPr>
          <a:lstStyle/>
          <a:p>
            <a:pPr>
              <a:lnSpc>
                <a:spcPct val="90000"/>
              </a:lnSpc>
            </a:pPr>
            <a:r>
              <a:rPr lang="en-GB" sz="1050" dirty="0" err="1">
                <a:solidFill>
                  <a:schemeClr val="tx2"/>
                </a:solidFill>
              </a:rPr>
              <a:t>veth</a:t>
            </a:r>
            <a:r>
              <a:rPr lang="en-GB" sz="1050" dirty="0">
                <a:solidFill>
                  <a:schemeClr val="tx2"/>
                </a:solidFill>
              </a:rPr>
              <a:t> pair</a:t>
            </a:r>
          </a:p>
        </p:txBody>
      </p:sp>
      <p:sp>
        <p:nvSpPr>
          <p:cNvPr id="24" name="Rectangle 23">
            <a:extLst>
              <a:ext uri="{FF2B5EF4-FFF2-40B4-BE49-F238E27FC236}">
                <a16:creationId xmlns:a16="http://schemas.microsoft.com/office/drawing/2014/main" id="{8A550ED3-2927-4963-B62A-A40433D1D844}"/>
              </a:ext>
            </a:extLst>
          </p:cNvPr>
          <p:cNvSpPr/>
          <p:nvPr/>
        </p:nvSpPr>
        <p:spPr>
          <a:xfrm>
            <a:off x="5077266" y="5443965"/>
            <a:ext cx="1561239" cy="369108"/>
          </a:xfrm>
          <a:prstGeom prst="rect">
            <a:avLst/>
          </a:prstGeom>
        </p:spPr>
        <p:txBody>
          <a:bodyPr wrap="none">
            <a:spAutoFit/>
          </a:bodyPr>
          <a:lstStyle/>
          <a:p>
            <a:r>
              <a:rPr lang="en-GB" sz="1799" dirty="0"/>
              <a:t>Docker Host</a:t>
            </a:r>
          </a:p>
        </p:txBody>
      </p:sp>
    </p:spTree>
    <p:extLst>
      <p:ext uri="{BB962C8B-B14F-4D97-AF65-F5344CB8AC3E}">
        <p14:creationId xmlns:p14="http://schemas.microsoft.com/office/powerpoint/2010/main" val="3234219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Port Expose and Port Publish</a:t>
            </a:r>
          </a:p>
        </p:txBody>
      </p:sp>
      <p:sp>
        <p:nvSpPr>
          <p:cNvPr id="3" name="Content Placeholder 2">
            <a:extLst>
              <a:ext uri="{FF2B5EF4-FFF2-40B4-BE49-F238E27FC236}">
                <a16:creationId xmlns:a16="http://schemas.microsoft.com/office/drawing/2014/main" id="{46D3C070-A12C-46D2-B3FF-1440D2D0C7BB}"/>
              </a:ext>
            </a:extLst>
          </p:cNvPr>
          <p:cNvSpPr>
            <a:spLocks noGrp="1"/>
          </p:cNvSpPr>
          <p:nvPr>
            <p:ph sz="half" idx="1"/>
          </p:nvPr>
        </p:nvSpPr>
        <p:spPr/>
        <p:txBody>
          <a:bodyPr/>
          <a:lstStyle/>
          <a:p>
            <a:endParaRPr lang="en-GB" dirty="0"/>
          </a:p>
        </p:txBody>
      </p:sp>
      <p:sp>
        <p:nvSpPr>
          <p:cNvPr id="14" name="Content Placeholder 13">
            <a:extLst>
              <a:ext uri="{FF2B5EF4-FFF2-40B4-BE49-F238E27FC236}">
                <a16:creationId xmlns:a16="http://schemas.microsoft.com/office/drawing/2014/main" id="{FE5E0AF7-7954-4912-BDAF-48BC3AB472B5}"/>
              </a:ext>
            </a:extLst>
          </p:cNvPr>
          <p:cNvSpPr>
            <a:spLocks noGrp="1"/>
          </p:cNvSpPr>
          <p:nvPr>
            <p:ph sz="half" idx="2"/>
          </p:nvPr>
        </p:nvSpPr>
        <p:spPr/>
        <p:txBody>
          <a:bodyPr/>
          <a:lstStyle/>
          <a:p>
            <a:r>
              <a:rPr lang="en-GB" dirty="0"/>
              <a:t>If the EXPOSE option is used in the </a:t>
            </a:r>
            <a:r>
              <a:rPr lang="en-GB" dirty="0" err="1"/>
              <a:t>Dockerfile</a:t>
            </a:r>
            <a:endParaRPr lang="en-GB" dirty="0"/>
          </a:p>
          <a:p>
            <a:pPr lvl="1"/>
            <a:r>
              <a:rPr lang="en-GB" dirty="0"/>
              <a:t>The app in the container is accessible on that port</a:t>
            </a:r>
          </a:p>
          <a:p>
            <a:pPr lvl="1"/>
            <a:r>
              <a:rPr lang="en-GB" dirty="0"/>
              <a:t>But only to other containers</a:t>
            </a:r>
          </a:p>
          <a:p>
            <a:r>
              <a:rPr lang="en-GB" dirty="0"/>
              <a:t>To publish the port we make a port redirect on the host</a:t>
            </a:r>
          </a:p>
          <a:p>
            <a:pPr lvl="1"/>
            <a:r>
              <a:rPr lang="en-GB" b="1" dirty="0">
                <a:latin typeface="Courier New" panose="02070309020205020404" pitchFamily="49" charset="0"/>
                <a:cs typeface="Courier New" panose="02070309020205020404" pitchFamily="49" charset="0"/>
              </a:rPr>
              <a:t>docker run -p:8080:80</a:t>
            </a:r>
          </a:p>
          <a:p>
            <a:r>
              <a:rPr lang="en-GB" dirty="0"/>
              <a:t>Publish implicitly exposes</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17790" cy="1733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0528" y="2520653"/>
            <a:ext cx="676906" cy="30653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43">
            <a:extLst>
              <a:ext uri="{FF2B5EF4-FFF2-40B4-BE49-F238E27FC236}">
                <a16:creationId xmlns:a16="http://schemas.microsoft.com/office/drawing/2014/main" id="{F466464D-E1F4-4823-8DD7-37C6E4A9BDB7}"/>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7">
            <a:extLst>
              <a:ext uri="{FF2B5EF4-FFF2-40B4-BE49-F238E27FC236}">
                <a16:creationId xmlns:a16="http://schemas.microsoft.com/office/drawing/2014/main" id="{24122435-FC92-4833-ADBF-C8657C065507}"/>
              </a:ext>
            </a:extLst>
          </p:cNvPr>
          <p:cNvCxnSpPr>
            <a:cxnSpLocks/>
          </p:cNvCxnSpPr>
          <p:nvPr/>
        </p:nvCxnSpPr>
        <p:spPr>
          <a:xfrm flipV="1">
            <a:off x="1467866" y="2004699"/>
            <a:ext cx="4550006" cy="9360"/>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9F6960F8-F921-4832-AD4A-ABF20C4AFF1F}"/>
              </a:ext>
            </a:extLst>
          </p:cNvPr>
          <p:cNvSpPr txBox="1"/>
          <p:nvPr/>
        </p:nvSpPr>
        <p:spPr>
          <a:xfrm>
            <a:off x="2718423" y="4182646"/>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cxnSp>
        <p:nvCxnSpPr>
          <p:cNvPr id="12" name="Straight Arrow Connector 11">
            <a:extLst>
              <a:ext uri="{FF2B5EF4-FFF2-40B4-BE49-F238E27FC236}">
                <a16:creationId xmlns:a16="http://schemas.microsoft.com/office/drawing/2014/main" id="{9ADDB342-6CCE-490A-9689-9D68168671E9}"/>
              </a:ext>
            </a:extLst>
          </p:cNvPr>
          <p:cNvCxnSpPr>
            <a:cxnSpLocks/>
          </p:cNvCxnSpPr>
          <p:nvPr/>
        </p:nvCxnSpPr>
        <p:spPr>
          <a:xfrm>
            <a:off x="2257262" y="2018351"/>
            <a:ext cx="532960" cy="19338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3" name="TextBox 61">
            <a:extLst>
              <a:ext uri="{FF2B5EF4-FFF2-40B4-BE49-F238E27FC236}">
                <a16:creationId xmlns:a16="http://schemas.microsoft.com/office/drawing/2014/main" id="{DDCF33C1-DEB1-459B-9875-852981B98571}"/>
              </a:ext>
            </a:extLst>
          </p:cNvPr>
          <p:cNvSpPr txBox="1"/>
          <p:nvPr/>
        </p:nvSpPr>
        <p:spPr>
          <a:xfrm>
            <a:off x="2023237" y="1815355"/>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sp>
        <p:nvSpPr>
          <p:cNvPr id="33" name="TextBox 59">
            <a:extLst>
              <a:ext uri="{FF2B5EF4-FFF2-40B4-BE49-F238E27FC236}">
                <a16:creationId xmlns:a16="http://schemas.microsoft.com/office/drawing/2014/main" id="{93E4BFA0-D0ED-403B-BE46-B557D06E1D63}"/>
              </a:ext>
            </a:extLst>
          </p:cNvPr>
          <p:cNvSpPr txBox="1"/>
          <p:nvPr/>
        </p:nvSpPr>
        <p:spPr>
          <a:xfrm>
            <a:off x="3645520" y="4182042"/>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45" name="TextBox 61">
            <a:extLst>
              <a:ext uri="{FF2B5EF4-FFF2-40B4-BE49-F238E27FC236}">
                <a16:creationId xmlns:a16="http://schemas.microsoft.com/office/drawing/2014/main" id="{C86B9595-8FF0-4EEC-A22A-F5A7E6A7A5E1}"/>
              </a:ext>
            </a:extLst>
          </p:cNvPr>
          <p:cNvSpPr txBox="1"/>
          <p:nvPr/>
        </p:nvSpPr>
        <p:spPr>
          <a:xfrm>
            <a:off x="2029196" y="2074184"/>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10.240.0.3:8081</a:t>
            </a:r>
          </a:p>
        </p:txBody>
      </p:sp>
      <p:cxnSp>
        <p:nvCxnSpPr>
          <p:cNvPr id="46" name="Straight Arrow Connector 45">
            <a:extLst>
              <a:ext uri="{FF2B5EF4-FFF2-40B4-BE49-F238E27FC236}">
                <a16:creationId xmlns:a16="http://schemas.microsoft.com/office/drawing/2014/main" id="{DDDA921A-4BF3-4156-AE26-EA722F3BB31B}"/>
              </a:ext>
            </a:extLst>
          </p:cNvPr>
          <p:cNvCxnSpPr>
            <a:cxnSpLocks/>
          </p:cNvCxnSpPr>
          <p:nvPr/>
        </p:nvCxnSpPr>
        <p:spPr>
          <a:xfrm>
            <a:off x="2792264" y="2259237"/>
            <a:ext cx="804198" cy="17116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21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Adding Docker Networks</a:t>
            </a:r>
          </a:p>
        </p:txBody>
      </p:sp>
      <p:sp>
        <p:nvSpPr>
          <p:cNvPr id="49" name="Content Placeholder 48">
            <a:extLst>
              <a:ext uri="{FF2B5EF4-FFF2-40B4-BE49-F238E27FC236}">
                <a16:creationId xmlns:a16="http://schemas.microsoft.com/office/drawing/2014/main" id="{2B309107-94AE-49C5-8032-01CCFF1871C5}"/>
              </a:ext>
            </a:extLst>
          </p:cNvPr>
          <p:cNvSpPr>
            <a:spLocks noGrp="1"/>
          </p:cNvSpPr>
          <p:nvPr>
            <p:ph sz="half" idx="1"/>
          </p:nvPr>
        </p:nvSpPr>
        <p:spPr/>
        <p:txBody>
          <a:bodyPr/>
          <a:lstStyle/>
          <a:p>
            <a:endParaRPr lang="en-GB" dirty="0"/>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You can also create your own networks</a:t>
            </a:r>
          </a:p>
          <a:p>
            <a:pPr lvl="1"/>
            <a:r>
              <a:rPr lang="en-GB" b="1" dirty="0">
                <a:latin typeface="Courier New" panose="02070309020205020404" pitchFamily="49" charset="0"/>
                <a:cs typeface="Courier New" panose="02070309020205020404" pitchFamily="49" charset="0"/>
              </a:rPr>
              <a:t>docker network create …</a:t>
            </a:r>
          </a:p>
          <a:p>
            <a:r>
              <a:rPr lang="en-GB" dirty="0"/>
              <a:t>You could give a container an interface on a real network using sub-interfaces</a:t>
            </a:r>
          </a:p>
          <a:p>
            <a:pPr lvl="1"/>
            <a:r>
              <a:rPr lang="en-GB" dirty="0"/>
              <a:t>eth0.vlan100, eth0.vlan200 etc</a:t>
            </a:r>
          </a:p>
          <a:p>
            <a:r>
              <a:rPr lang="en-GB" dirty="0"/>
              <a:t>This can be with IPVLAN or MACVLAN drivers</a:t>
            </a:r>
          </a:p>
          <a:p>
            <a:pPr lvl="1"/>
            <a:r>
              <a:rPr lang="en-GB" dirty="0"/>
              <a:t>IPVLAN: containers all share MAC of eth0</a:t>
            </a:r>
          </a:p>
          <a:p>
            <a:pPr lvl="1"/>
            <a:r>
              <a:rPr lang="en-GB" dirty="0"/>
              <a:t>MACVLAN provides each container with unique IP and MAC</a:t>
            </a:r>
          </a:p>
          <a:p>
            <a:r>
              <a:rPr lang="en-GB" dirty="0"/>
              <a:t>Requires IEEE 802.1q trunk port for eth0</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59">
            <a:extLst>
              <a:ext uri="{FF2B5EF4-FFF2-40B4-BE49-F238E27FC236}">
                <a16:creationId xmlns:a16="http://schemas.microsoft.com/office/drawing/2014/main" id="{30F1AE67-9FFE-483B-968B-E8C86D5251DD}"/>
              </a:ext>
            </a:extLst>
          </p:cNvPr>
          <p:cNvSpPr txBox="1"/>
          <p:nvPr/>
        </p:nvSpPr>
        <p:spPr>
          <a:xfrm>
            <a:off x="2656328" y="2520653"/>
            <a:ext cx="701105" cy="27083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17">
            <a:extLst>
              <a:ext uri="{FF2B5EF4-FFF2-40B4-BE49-F238E27FC236}">
                <a16:creationId xmlns:a16="http://schemas.microsoft.com/office/drawing/2014/main" id="{8F1C8AF0-ED65-4978-B449-2B11E87540EF}"/>
              </a:ext>
            </a:extLst>
          </p:cNvPr>
          <p:cNvCxnSpPr>
            <a:cxnSpLocks/>
          </p:cNvCxnSpPr>
          <p:nvPr/>
        </p:nvCxnSpPr>
        <p:spPr>
          <a:xfrm>
            <a:off x="1481722" y="2974988"/>
            <a:ext cx="1174606" cy="0"/>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34DD64ED-6381-4449-8CFE-21323D5977C0}"/>
              </a:ext>
            </a:extLst>
          </p:cNvPr>
          <p:cNvCxnSpPr/>
          <p:nvPr/>
        </p:nvCxnSpPr>
        <p:spPr>
          <a:xfrm>
            <a:off x="1627320"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50D5B-4446-486A-89D9-7B46B0AD9C31}"/>
              </a:ext>
            </a:extLst>
          </p:cNvPr>
          <p:cNvCxnSpPr/>
          <p:nvPr/>
        </p:nvCxnSpPr>
        <p:spPr>
          <a:xfrm>
            <a:off x="2584167"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144">
            <a:extLst>
              <a:ext uri="{FF2B5EF4-FFF2-40B4-BE49-F238E27FC236}">
                <a16:creationId xmlns:a16="http://schemas.microsoft.com/office/drawing/2014/main" id="{421FEC80-8BBA-453B-A70E-AB5DF7DB9B2B}"/>
              </a:ext>
            </a:extLst>
          </p:cNvPr>
          <p:cNvSpPr/>
          <p:nvPr/>
        </p:nvSpPr>
        <p:spPr>
          <a:xfrm>
            <a:off x="1538383" y="4471286"/>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3" name="Rectangle 144">
            <a:extLst>
              <a:ext uri="{FF2B5EF4-FFF2-40B4-BE49-F238E27FC236}">
                <a16:creationId xmlns:a16="http://schemas.microsoft.com/office/drawing/2014/main" id="{1D3A502F-8BB9-4293-923D-6BC4CC33B9A9}"/>
              </a:ext>
            </a:extLst>
          </p:cNvPr>
          <p:cNvSpPr/>
          <p:nvPr/>
        </p:nvSpPr>
        <p:spPr>
          <a:xfrm>
            <a:off x="2487012" y="4476335"/>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43" name="TextBox 42">
            <a:extLst>
              <a:ext uri="{FF2B5EF4-FFF2-40B4-BE49-F238E27FC236}">
                <a16:creationId xmlns:a16="http://schemas.microsoft.com/office/drawing/2014/main" id="{AC1A93D3-272F-4DD7-80F8-48B68AD28BAE}"/>
              </a:ext>
            </a:extLst>
          </p:cNvPr>
          <p:cNvSpPr txBox="1"/>
          <p:nvPr/>
        </p:nvSpPr>
        <p:spPr>
          <a:xfrm>
            <a:off x="1242138" y="5032362"/>
            <a:ext cx="870380" cy="195715"/>
          </a:xfrm>
          <a:prstGeom prst="rect">
            <a:avLst/>
          </a:prstGeom>
          <a:noFill/>
        </p:spPr>
        <p:txBody>
          <a:bodyPr wrap="square" lIns="0" tIns="0" rIns="0" bIns="0" rtlCol="0">
            <a:noAutofit/>
          </a:bodyPr>
          <a:lstStyle/>
          <a:p>
            <a:pPr>
              <a:lnSpc>
                <a:spcPct val="90000"/>
              </a:lnSpc>
            </a:pPr>
            <a:r>
              <a:rPr lang="en-US" sz="1100" dirty="0"/>
              <a:t>192.168.0.33</a:t>
            </a:r>
            <a:endParaRPr lang="en-US" sz="1200" dirty="0"/>
          </a:p>
        </p:txBody>
      </p:sp>
      <p:sp>
        <p:nvSpPr>
          <p:cNvPr id="45" name="TextBox 36">
            <a:extLst>
              <a:ext uri="{FF2B5EF4-FFF2-40B4-BE49-F238E27FC236}">
                <a16:creationId xmlns:a16="http://schemas.microsoft.com/office/drawing/2014/main" id="{40A1CA5D-2612-4916-9126-6A0913F2B56E}"/>
              </a:ext>
            </a:extLst>
          </p:cNvPr>
          <p:cNvSpPr txBox="1"/>
          <p:nvPr/>
        </p:nvSpPr>
        <p:spPr>
          <a:xfrm>
            <a:off x="2308898" y="5024150"/>
            <a:ext cx="660210" cy="110468"/>
          </a:xfrm>
          <a:prstGeom prst="rect">
            <a:avLst/>
          </a:prstGeom>
          <a:noFill/>
        </p:spPr>
        <p:txBody>
          <a:bodyPr wrap="square" lIns="0" tIns="0" rIns="0" bIns="0" rtlCol="0">
            <a:noAutofit/>
          </a:bodyPr>
          <a:lstStyle/>
          <a:p>
            <a:pPr>
              <a:lnSpc>
                <a:spcPct val="90000"/>
              </a:lnSpc>
            </a:pPr>
            <a:r>
              <a:rPr lang="en-US" sz="1100" dirty="0"/>
              <a:t>10.0.77</a:t>
            </a:r>
            <a:endParaRPr lang="en-US" sz="1200" dirty="0"/>
          </a:p>
        </p:txBody>
      </p:sp>
      <p:pic>
        <p:nvPicPr>
          <p:cNvPr id="46" name="Picture 45" descr="C:\Users\ju\Desktop\docker-container.png">
            <a:extLst>
              <a:ext uri="{FF2B5EF4-FFF2-40B4-BE49-F238E27FC236}">
                <a16:creationId xmlns:a16="http://schemas.microsoft.com/office/drawing/2014/main" id="{DD94B86D-C0BA-431F-A8A1-E94CD06CB9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7940" y="4751602"/>
            <a:ext cx="570312" cy="269995"/>
          </a:xfrm>
          <a:prstGeom prst="rect">
            <a:avLst/>
          </a:prstGeom>
          <a:noFill/>
        </p:spPr>
      </p:pic>
      <p:pic>
        <p:nvPicPr>
          <p:cNvPr id="48" name="Picture 47" descr="C:\Users\ju\Desktop\docker-container.png">
            <a:extLst>
              <a:ext uri="{FF2B5EF4-FFF2-40B4-BE49-F238E27FC236}">
                <a16:creationId xmlns:a16="http://schemas.microsoft.com/office/drawing/2014/main" id="{FD6BC489-323D-43D8-8803-D1075BB02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6290" y="4714414"/>
            <a:ext cx="570312" cy="269995"/>
          </a:xfrm>
          <a:prstGeom prst="rect">
            <a:avLst/>
          </a:prstGeom>
          <a:noFill/>
        </p:spPr>
      </p:pic>
      <p:cxnSp>
        <p:nvCxnSpPr>
          <p:cNvPr id="50" name="Straight Connector 17">
            <a:extLst>
              <a:ext uri="{FF2B5EF4-FFF2-40B4-BE49-F238E27FC236}">
                <a16:creationId xmlns:a16="http://schemas.microsoft.com/office/drawing/2014/main" id="{F0C5CAF7-E7AB-48D7-ADF6-4BF754C050A5}"/>
              </a:ext>
            </a:extLst>
          </p:cNvPr>
          <p:cNvCxnSpPr>
            <a:cxnSpLocks/>
          </p:cNvCxnSpPr>
          <p:nvPr/>
        </p:nvCxnSpPr>
        <p:spPr>
          <a:xfrm flipV="1">
            <a:off x="1627320" y="2983672"/>
            <a:ext cx="0" cy="1563912"/>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53045A2-47BD-43B1-980A-34837184A9DA}"/>
              </a:ext>
            </a:extLst>
          </p:cNvPr>
          <p:cNvSpPr txBox="1"/>
          <p:nvPr/>
        </p:nvSpPr>
        <p:spPr>
          <a:xfrm>
            <a:off x="1085836" y="3090488"/>
            <a:ext cx="872415" cy="153153"/>
          </a:xfrm>
          <a:prstGeom prst="rect">
            <a:avLst/>
          </a:prstGeom>
          <a:noFill/>
        </p:spPr>
        <p:txBody>
          <a:bodyPr wrap="square" lIns="0" tIns="0" rIns="0" bIns="0" rtlCol="0">
            <a:noAutofit/>
          </a:bodyPr>
          <a:lstStyle/>
          <a:p>
            <a:pPr>
              <a:lnSpc>
                <a:spcPct val="90000"/>
              </a:lnSpc>
            </a:pPr>
            <a:r>
              <a:rPr lang="en-US" sz="1100" dirty="0"/>
              <a:t>eth0.vlan100</a:t>
            </a:r>
            <a:endParaRPr lang="en-US" sz="1200" dirty="0"/>
          </a:p>
        </p:txBody>
      </p:sp>
      <p:cxnSp>
        <p:nvCxnSpPr>
          <p:cNvPr id="56" name="Straight Connector 17">
            <a:extLst>
              <a:ext uri="{FF2B5EF4-FFF2-40B4-BE49-F238E27FC236}">
                <a16:creationId xmlns:a16="http://schemas.microsoft.com/office/drawing/2014/main" id="{D3649EE7-6D8E-4694-95AB-199CA0A5F3B9}"/>
              </a:ext>
            </a:extLst>
          </p:cNvPr>
          <p:cNvCxnSpPr>
            <a:cxnSpLocks/>
          </p:cNvCxnSpPr>
          <p:nvPr/>
        </p:nvCxnSpPr>
        <p:spPr>
          <a:xfrm flipV="1">
            <a:off x="1624235" y="1881207"/>
            <a:ext cx="0" cy="102628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A99D752-5054-4D3D-8ADF-96C063200B88}"/>
              </a:ext>
            </a:extLst>
          </p:cNvPr>
          <p:cNvSpPr txBox="1"/>
          <p:nvPr/>
        </p:nvSpPr>
        <p:spPr>
          <a:xfrm>
            <a:off x="2112517" y="3066479"/>
            <a:ext cx="1021682" cy="143811"/>
          </a:xfrm>
          <a:prstGeom prst="rect">
            <a:avLst/>
          </a:prstGeom>
          <a:noFill/>
        </p:spPr>
        <p:txBody>
          <a:bodyPr wrap="square" lIns="0" tIns="0" rIns="0" bIns="0" rtlCol="0">
            <a:noAutofit/>
          </a:bodyPr>
          <a:lstStyle/>
          <a:p>
            <a:pPr>
              <a:lnSpc>
                <a:spcPct val="90000"/>
              </a:lnSpc>
            </a:pPr>
            <a:r>
              <a:rPr lang="en-US" sz="1100" dirty="0"/>
              <a:t>eth0.vlan200</a:t>
            </a:r>
            <a:endParaRPr lang="en-US" sz="1200" dirty="0"/>
          </a:p>
        </p:txBody>
      </p:sp>
      <p:cxnSp>
        <p:nvCxnSpPr>
          <p:cNvPr id="58" name="Straight Connector 17">
            <a:extLst>
              <a:ext uri="{FF2B5EF4-FFF2-40B4-BE49-F238E27FC236}">
                <a16:creationId xmlns:a16="http://schemas.microsoft.com/office/drawing/2014/main" id="{A378C3B1-077C-47FF-BD55-AD4C964133C5}"/>
              </a:ext>
            </a:extLst>
          </p:cNvPr>
          <p:cNvCxnSpPr>
            <a:cxnSpLocks/>
          </p:cNvCxnSpPr>
          <p:nvPr/>
        </p:nvCxnSpPr>
        <p:spPr>
          <a:xfrm flipV="1">
            <a:off x="2572864" y="2993227"/>
            <a:ext cx="0" cy="1563912"/>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7">
            <a:extLst>
              <a:ext uri="{FF2B5EF4-FFF2-40B4-BE49-F238E27FC236}">
                <a16:creationId xmlns:a16="http://schemas.microsoft.com/office/drawing/2014/main" id="{DB6D1A4D-8981-4184-A7AF-C6DA0F6EA799}"/>
              </a:ext>
            </a:extLst>
          </p:cNvPr>
          <p:cNvCxnSpPr>
            <a:cxnSpLocks/>
          </p:cNvCxnSpPr>
          <p:nvPr/>
        </p:nvCxnSpPr>
        <p:spPr>
          <a:xfrm flipV="1">
            <a:off x="2572864" y="2103754"/>
            <a:ext cx="0" cy="788829"/>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17">
            <a:extLst>
              <a:ext uri="{FF2B5EF4-FFF2-40B4-BE49-F238E27FC236}">
                <a16:creationId xmlns:a16="http://schemas.microsoft.com/office/drawing/2014/main" id="{C0905937-3154-4C7C-9AEB-E039F34E0E28}"/>
              </a:ext>
            </a:extLst>
          </p:cNvPr>
          <p:cNvCxnSpPr>
            <a:cxnSpLocks/>
          </p:cNvCxnSpPr>
          <p:nvPr/>
        </p:nvCxnSpPr>
        <p:spPr>
          <a:xfrm flipV="1">
            <a:off x="2174067" y="2079204"/>
            <a:ext cx="1055972" cy="4680"/>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81D92DC8-ACB5-4196-A320-1E5C9FA2A811}"/>
              </a:ext>
            </a:extLst>
          </p:cNvPr>
          <p:cNvCxnSpPr>
            <a:cxnSpLocks/>
          </p:cNvCxnSpPr>
          <p:nvPr/>
        </p:nvCxnSpPr>
        <p:spPr>
          <a:xfrm flipV="1">
            <a:off x="1474389" y="1868513"/>
            <a:ext cx="1055972" cy="4680"/>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46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7">
            <a:extLst>
              <a:ext uri="{FF2B5EF4-FFF2-40B4-BE49-F238E27FC236}">
                <a16:creationId xmlns:a16="http://schemas.microsoft.com/office/drawing/2014/main" id="{52D483A6-0EE2-4B87-BE16-A972081B6E83}"/>
              </a:ext>
            </a:extLst>
          </p:cNvPr>
          <p:cNvSpPr/>
          <p:nvPr/>
        </p:nvSpPr>
        <p:spPr>
          <a:xfrm>
            <a:off x="6201281"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Multiple Hosts</a:t>
            </a:r>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943545" cy="18567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718424" y="2520652"/>
            <a:ext cx="639010" cy="297521"/>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 1</a:t>
            </a:r>
          </a:p>
        </p:txBody>
      </p:sp>
      <p:cxnSp>
        <p:nvCxnSpPr>
          <p:cNvPr id="32" name="Straight Connector 43">
            <a:extLst>
              <a:ext uri="{FF2B5EF4-FFF2-40B4-BE49-F238E27FC236}">
                <a16:creationId xmlns:a16="http://schemas.microsoft.com/office/drawing/2014/main" id="{A8F92AA1-3903-4192-8671-7DED4AD340B3}"/>
              </a:ext>
            </a:extLst>
          </p:cNvPr>
          <p:cNvCxnSpPr/>
          <p:nvPr/>
        </p:nvCxnSpPr>
        <p:spPr>
          <a:xfrm>
            <a:off x="73215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59">
            <a:extLst>
              <a:ext uri="{FF2B5EF4-FFF2-40B4-BE49-F238E27FC236}">
                <a16:creationId xmlns:a16="http://schemas.microsoft.com/office/drawing/2014/main" id="{C07C5E3F-2DC1-45D0-8615-1E861D448FB6}"/>
              </a:ext>
            </a:extLst>
          </p:cNvPr>
          <p:cNvSpPr txBox="1"/>
          <p:nvPr/>
        </p:nvSpPr>
        <p:spPr>
          <a:xfrm>
            <a:off x="63533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43" name="Rectangle 60">
            <a:extLst>
              <a:ext uri="{FF2B5EF4-FFF2-40B4-BE49-F238E27FC236}">
                <a16:creationId xmlns:a16="http://schemas.microsoft.com/office/drawing/2014/main" id="{53DE7663-255D-468E-BD92-98ED1962F4B0}"/>
              </a:ext>
            </a:extLst>
          </p:cNvPr>
          <p:cNvSpPr/>
          <p:nvPr/>
        </p:nvSpPr>
        <p:spPr>
          <a:xfrm>
            <a:off x="72072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45" name="TextBox 61">
            <a:extLst>
              <a:ext uri="{FF2B5EF4-FFF2-40B4-BE49-F238E27FC236}">
                <a16:creationId xmlns:a16="http://schemas.microsoft.com/office/drawing/2014/main" id="{22BEC50E-EEBF-44B6-B3DC-EE1A6679D192}"/>
              </a:ext>
            </a:extLst>
          </p:cNvPr>
          <p:cNvSpPr txBox="1"/>
          <p:nvPr/>
        </p:nvSpPr>
        <p:spPr>
          <a:xfrm>
            <a:off x="7294937" y="2371833"/>
            <a:ext cx="829058" cy="20953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46" name="Straight Connector 17">
            <a:extLst>
              <a:ext uri="{FF2B5EF4-FFF2-40B4-BE49-F238E27FC236}">
                <a16:creationId xmlns:a16="http://schemas.microsoft.com/office/drawing/2014/main" id="{B0993F4E-0DCB-4C06-8E1D-CBA12B5B230A}"/>
              </a:ext>
            </a:extLst>
          </p:cNvPr>
          <p:cNvCxnSpPr/>
          <p:nvPr/>
        </p:nvCxnSpPr>
        <p:spPr>
          <a:xfrm flipV="1">
            <a:off x="82384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144">
            <a:extLst>
              <a:ext uri="{FF2B5EF4-FFF2-40B4-BE49-F238E27FC236}">
                <a16:creationId xmlns:a16="http://schemas.microsoft.com/office/drawing/2014/main" id="{CD15AB0B-94FA-4168-9034-D3FD02E04D59}"/>
              </a:ext>
            </a:extLst>
          </p:cNvPr>
          <p:cNvSpPr/>
          <p:nvPr/>
        </p:nvSpPr>
        <p:spPr>
          <a:xfrm>
            <a:off x="83550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0" name="Straight Connector 30">
            <a:extLst>
              <a:ext uri="{FF2B5EF4-FFF2-40B4-BE49-F238E27FC236}">
                <a16:creationId xmlns:a16="http://schemas.microsoft.com/office/drawing/2014/main" id="{8D679E84-3E7E-40E8-939D-594EFF425D6C}"/>
              </a:ext>
            </a:extLst>
          </p:cNvPr>
          <p:cNvCxnSpPr>
            <a:cxnSpLocks/>
          </p:cNvCxnSpPr>
          <p:nvPr/>
        </p:nvCxnSpPr>
        <p:spPr>
          <a:xfrm>
            <a:off x="88481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30">
            <a:extLst>
              <a:ext uri="{FF2B5EF4-FFF2-40B4-BE49-F238E27FC236}">
                <a16:creationId xmlns:a16="http://schemas.microsoft.com/office/drawing/2014/main" id="{65B9B029-F00E-44D8-B661-7A18D34DF892}"/>
              </a:ext>
            </a:extLst>
          </p:cNvPr>
          <p:cNvCxnSpPr/>
          <p:nvPr/>
        </p:nvCxnSpPr>
        <p:spPr>
          <a:xfrm>
            <a:off x="84386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30">
            <a:extLst>
              <a:ext uri="{FF2B5EF4-FFF2-40B4-BE49-F238E27FC236}">
                <a16:creationId xmlns:a16="http://schemas.microsoft.com/office/drawing/2014/main" id="{DFAC24DA-FD7D-470A-BEFE-40A7B2BB4304}"/>
              </a:ext>
            </a:extLst>
          </p:cNvPr>
          <p:cNvCxnSpPr/>
          <p:nvPr/>
        </p:nvCxnSpPr>
        <p:spPr>
          <a:xfrm>
            <a:off x="93528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30">
            <a:extLst>
              <a:ext uri="{FF2B5EF4-FFF2-40B4-BE49-F238E27FC236}">
                <a16:creationId xmlns:a16="http://schemas.microsoft.com/office/drawing/2014/main" id="{ADF56706-A1E9-4003-AA5C-98E0B2E6DBCD}"/>
              </a:ext>
            </a:extLst>
          </p:cNvPr>
          <p:cNvCxnSpPr/>
          <p:nvPr/>
        </p:nvCxnSpPr>
        <p:spPr>
          <a:xfrm>
            <a:off x="102783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descr="C:\Users\ju\Desktop\docker-container.png">
            <a:extLst>
              <a:ext uri="{FF2B5EF4-FFF2-40B4-BE49-F238E27FC236}">
                <a16:creationId xmlns:a16="http://schemas.microsoft.com/office/drawing/2014/main" id="{60336BF9-9806-4856-A1F0-6E6539DAA0C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3522" y="3835862"/>
            <a:ext cx="570312" cy="269995"/>
          </a:xfrm>
          <a:prstGeom prst="rect">
            <a:avLst/>
          </a:prstGeom>
          <a:noFill/>
        </p:spPr>
      </p:pic>
      <p:sp>
        <p:nvSpPr>
          <p:cNvPr id="58" name="Rectangle 144">
            <a:extLst>
              <a:ext uri="{FF2B5EF4-FFF2-40B4-BE49-F238E27FC236}">
                <a16:creationId xmlns:a16="http://schemas.microsoft.com/office/drawing/2014/main" id="{C5BB38A0-5CBB-49E7-ADDE-CB05E1CA1D04}"/>
              </a:ext>
            </a:extLst>
          </p:cNvPr>
          <p:cNvSpPr/>
          <p:nvPr/>
        </p:nvSpPr>
        <p:spPr>
          <a:xfrm>
            <a:off x="92628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59" name="Rectangle 144">
            <a:extLst>
              <a:ext uri="{FF2B5EF4-FFF2-40B4-BE49-F238E27FC236}">
                <a16:creationId xmlns:a16="http://schemas.microsoft.com/office/drawing/2014/main" id="{0666B63F-474B-4795-A748-EAAFB14F3BC9}"/>
              </a:ext>
            </a:extLst>
          </p:cNvPr>
          <p:cNvSpPr/>
          <p:nvPr/>
        </p:nvSpPr>
        <p:spPr>
          <a:xfrm>
            <a:off x="101811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60" name="TextBox 36">
            <a:extLst>
              <a:ext uri="{FF2B5EF4-FFF2-40B4-BE49-F238E27FC236}">
                <a16:creationId xmlns:a16="http://schemas.microsoft.com/office/drawing/2014/main" id="{BDA5DF63-8186-4DBA-A818-E3CA33E967CB}"/>
              </a:ext>
            </a:extLst>
          </p:cNvPr>
          <p:cNvSpPr txBox="1"/>
          <p:nvPr/>
        </p:nvSpPr>
        <p:spPr>
          <a:xfrm>
            <a:off x="79068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61" name="TextBox 60">
            <a:extLst>
              <a:ext uri="{FF2B5EF4-FFF2-40B4-BE49-F238E27FC236}">
                <a16:creationId xmlns:a16="http://schemas.microsoft.com/office/drawing/2014/main" id="{F23A6743-7D68-4FCF-B088-F88ADD8BADC8}"/>
              </a:ext>
            </a:extLst>
          </p:cNvPr>
          <p:cNvSpPr txBox="1"/>
          <p:nvPr/>
        </p:nvSpPr>
        <p:spPr>
          <a:xfrm>
            <a:off x="90820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62" name="TextBox 36">
            <a:extLst>
              <a:ext uri="{FF2B5EF4-FFF2-40B4-BE49-F238E27FC236}">
                <a16:creationId xmlns:a16="http://schemas.microsoft.com/office/drawing/2014/main" id="{1E1E5DD1-D7E1-4653-BB6D-8E6E10A0C09D}"/>
              </a:ext>
            </a:extLst>
          </p:cNvPr>
          <p:cNvSpPr txBox="1"/>
          <p:nvPr/>
        </p:nvSpPr>
        <p:spPr>
          <a:xfrm>
            <a:off x="100188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63" name="TextBox 59">
            <a:extLst>
              <a:ext uri="{FF2B5EF4-FFF2-40B4-BE49-F238E27FC236}">
                <a16:creationId xmlns:a16="http://schemas.microsoft.com/office/drawing/2014/main" id="{C73F555C-F813-4BB7-8479-4D71DB131A9F}"/>
              </a:ext>
            </a:extLst>
          </p:cNvPr>
          <p:cNvSpPr txBox="1"/>
          <p:nvPr/>
        </p:nvSpPr>
        <p:spPr>
          <a:xfrm>
            <a:off x="8009726" y="2520652"/>
            <a:ext cx="711007" cy="3085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64" name="TextBox 61">
            <a:extLst>
              <a:ext uri="{FF2B5EF4-FFF2-40B4-BE49-F238E27FC236}">
                <a16:creationId xmlns:a16="http://schemas.microsoft.com/office/drawing/2014/main" id="{DACC4FA6-B86C-4122-8BA0-3E0760AF9DEF}"/>
              </a:ext>
            </a:extLst>
          </p:cNvPr>
          <p:cNvSpPr txBox="1"/>
          <p:nvPr/>
        </p:nvSpPr>
        <p:spPr>
          <a:xfrm>
            <a:off x="8848144"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65" name="Picture 64" descr="C:\Users\ju\Desktop\docker-container.png">
            <a:extLst>
              <a:ext uri="{FF2B5EF4-FFF2-40B4-BE49-F238E27FC236}">
                <a16:creationId xmlns:a16="http://schemas.microsoft.com/office/drawing/2014/main" id="{774C0599-BC7B-4D22-9FE5-5ED93E0F80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82077" y="3861914"/>
            <a:ext cx="570312" cy="269995"/>
          </a:xfrm>
          <a:prstGeom prst="rect">
            <a:avLst/>
          </a:prstGeom>
          <a:noFill/>
        </p:spPr>
      </p:pic>
      <p:pic>
        <p:nvPicPr>
          <p:cNvPr id="66" name="Picture 65" descr="C:\Users\ju\Desktop\docker-container.png">
            <a:extLst>
              <a:ext uri="{FF2B5EF4-FFF2-40B4-BE49-F238E27FC236}">
                <a16:creationId xmlns:a16="http://schemas.microsoft.com/office/drawing/2014/main" id="{CE77A005-0D45-4C10-AF1E-7816F50D0C5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60428" y="3824725"/>
            <a:ext cx="570312" cy="269995"/>
          </a:xfrm>
          <a:prstGeom prst="rect">
            <a:avLst/>
          </a:prstGeom>
          <a:noFill/>
        </p:spPr>
      </p:pic>
      <p:sp>
        <p:nvSpPr>
          <p:cNvPr id="67" name="Rectangle 60">
            <a:extLst>
              <a:ext uri="{FF2B5EF4-FFF2-40B4-BE49-F238E27FC236}">
                <a16:creationId xmlns:a16="http://schemas.microsoft.com/office/drawing/2014/main" id="{D5EE2758-81C2-4528-8C6D-C4149353DC4D}"/>
              </a:ext>
            </a:extLst>
          </p:cNvPr>
          <p:cNvSpPr/>
          <p:nvPr/>
        </p:nvSpPr>
        <p:spPr>
          <a:xfrm>
            <a:off x="87635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69" name="TextBox 68">
            <a:extLst>
              <a:ext uri="{FF2B5EF4-FFF2-40B4-BE49-F238E27FC236}">
                <a16:creationId xmlns:a16="http://schemas.microsoft.com/office/drawing/2014/main" id="{09D1F03F-E00F-4FF3-97C9-601A545586ED}"/>
              </a:ext>
            </a:extLst>
          </p:cNvPr>
          <p:cNvSpPr txBox="1"/>
          <p:nvPr/>
        </p:nvSpPr>
        <p:spPr>
          <a:xfrm>
            <a:off x="8153522" y="5446783"/>
            <a:ext cx="1982990" cy="369236"/>
          </a:xfrm>
          <a:prstGeom prst="rect">
            <a:avLst/>
          </a:prstGeom>
          <a:noFill/>
        </p:spPr>
        <p:txBody>
          <a:bodyPr wrap="square" rtlCol="0">
            <a:spAutoFit/>
          </a:bodyPr>
          <a:lstStyle/>
          <a:p>
            <a:r>
              <a:rPr lang="en-GB" sz="1799" dirty="0"/>
              <a:t>Docker Host 2</a:t>
            </a:r>
          </a:p>
        </p:txBody>
      </p:sp>
      <p:cxnSp>
        <p:nvCxnSpPr>
          <p:cNvPr id="70" name="Straight Connector 43">
            <a:extLst>
              <a:ext uri="{FF2B5EF4-FFF2-40B4-BE49-F238E27FC236}">
                <a16:creationId xmlns:a16="http://schemas.microsoft.com/office/drawing/2014/main" id="{20E7F92F-8225-4163-AA58-4815F7A02DD3}"/>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17">
            <a:extLst>
              <a:ext uri="{FF2B5EF4-FFF2-40B4-BE49-F238E27FC236}">
                <a16:creationId xmlns:a16="http://schemas.microsoft.com/office/drawing/2014/main" id="{45630774-16EB-4F7C-8409-C15A09753FAA}"/>
              </a:ext>
            </a:extLst>
          </p:cNvPr>
          <p:cNvCxnSpPr>
            <a:cxnSpLocks/>
          </p:cNvCxnSpPr>
          <p:nvPr/>
        </p:nvCxnSpPr>
        <p:spPr>
          <a:xfrm flipV="1">
            <a:off x="1467865" y="2002952"/>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2E10DFED-F80B-4A34-9B1E-9E5C299FA2BF}"/>
              </a:ext>
            </a:extLst>
          </p:cNvPr>
          <p:cNvCxnSpPr>
            <a:cxnSpLocks/>
          </p:cNvCxnSpPr>
          <p:nvPr/>
        </p:nvCxnSpPr>
        <p:spPr>
          <a:xfrm>
            <a:off x="7303658" y="2002951"/>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59">
            <a:extLst>
              <a:ext uri="{FF2B5EF4-FFF2-40B4-BE49-F238E27FC236}">
                <a16:creationId xmlns:a16="http://schemas.microsoft.com/office/drawing/2014/main" id="{909F1D0B-A988-4EB9-8638-2A976477797B}"/>
              </a:ext>
            </a:extLst>
          </p:cNvPr>
          <p:cNvSpPr txBox="1"/>
          <p:nvPr/>
        </p:nvSpPr>
        <p:spPr>
          <a:xfrm>
            <a:off x="2709681" y="4182645"/>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c1</a:t>
            </a:r>
          </a:p>
        </p:txBody>
      </p:sp>
      <p:sp>
        <p:nvSpPr>
          <p:cNvPr id="79" name="TextBox 59">
            <a:extLst>
              <a:ext uri="{FF2B5EF4-FFF2-40B4-BE49-F238E27FC236}">
                <a16:creationId xmlns:a16="http://schemas.microsoft.com/office/drawing/2014/main" id="{69DFFB29-C87F-46A5-9E43-13F4BD1FF9AF}"/>
              </a:ext>
            </a:extLst>
          </p:cNvPr>
          <p:cNvSpPr txBox="1"/>
          <p:nvPr/>
        </p:nvSpPr>
        <p:spPr>
          <a:xfrm>
            <a:off x="3718777" y="41938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c2</a:t>
            </a:r>
          </a:p>
        </p:txBody>
      </p:sp>
      <p:sp>
        <p:nvSpPr>
          <p:cNvPr id="80" name="TextBox 59">
            <a:extLst>
              <a:ext uri="{FF2B5EF4-FFF2-40B4-BE49-F238E27FC236}">
                <a16:creationId xmlns:a16="http://schemas.microsoft.com/office/drawing/2014/main" id="{2F8F7D21-EE95-4B16-A0DC-5D8126680CD4}"/>
              </a:ext>
            </a:extLst>
          </p:cNvPr>
          <p:cNvSpPr txBox="1"/>
          <p:nvPr/>
        </p:nvSpPr>
        <p:spPr>
          <a:xfrm>
            <a:off x="4545024" y="4190909"/>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c3</a:t>
            </a:r>
          </a:p>
        </p:txBody>
      </p:sp>
      <p:sp>
        <p:nvSpPr>
          <p:cNvPr id="81" name="TextBox 59">
            <a:extLst>
              <a:ext uri="{FF2B5EF4-FFF2-40B4-BE49-F238E27FC236}">
                <a16:creationId xmlns:a16="http://schemas.microsoft.com/office/drawing/2014/main" id="{1B58797D-4446-4736-9EDD-49FB1379B755}"/>
              </a:ext>
            </a:extLst>
          </p:cNvPr>
          <p:cNvSpPr txBox="1"/>
          <p:nvPr/>
        </p:nvSpPr>
        <p:spPr>
          <a:xfrm>
            <a:off x="8077265" y="41682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c4</a:t>
            </a:r>
          </a:p>
        </p:txBody>
      </p:sp>
      <p:sp>
        <p:nvSpPr>
          <p:cNvPr id="82" name="TextBox 59">
            <a:extLst>
              <a:ext uri="{FF2B5EF4-FFF2-40B4-BE49-F238E27FC236}">
                <a16:creationId xmlns:a16="http://schemas.microsoft.com/office/drawing/2014/main" id="{80C5D786-ED91-4EF2-B472-AAE7114497C1}"/>
              </a:ext>
            </a:extLst>
          </p:cNvPr>
          <p:cNvSpPr txBox="1"/>
          <p:nvPr/>
        </p:nvSpPr>
        <p:spPr>
          <a:xfrm>
            <a:off x="9086361" y="4179458"/>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c5</a:t>
            </a:r>
          </a:p>
        </p:txBody>
      </p:sp>
      <p:sp>
        <p:nvSpPr>
          <p:cNvPr id="83" name="TextBox 59">
            <a:extLst>
              <a:ext uri="{FF2B5EF4-FFF2-40B4-BE49-F238E27FC236}">
                <a16:creationId xmlns:a16="http://schemas.microsoft.com/office/drawing/2014/main" id="{F6790838-F2E0-49FC-98B2-5480A95E694F}"/>
              </a:ext>
            </a:extLst>
          </p:cNvPr>
          <p:cNvSpPr txBox="1"/>
          <p:nvPr/>
        </p:nvSpPr>
        <p:spPr>
          <a:xfrm>
            <a:off x="9912608" y="4176516"/>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c6</a:t>
            </a:r>
          </a:p>
        </p:txBody>
      </p:sp>
      <p:cxnSp>
        <p:nvCxnSpPr>
          <p:cNvPr id="84" name="Straight Arrow Connector 83">
            <a:extLst>
              <a:ext uri="{FF2B5EF4-FFF2-40B4-BE49-F238E27FC236}">
                <a16:creationId xmlns:a16="http://schemas.microsoft.com/office/drawing/2014/main" id="{D8A3B8B9-97F8-4A19-9ABB-CC59EB6DA005}"/>
              </a:ext>
            </a:extLst>
          </p:cNvPr>
          <p:cNvCxnSpPr>
            <a:cxnSpLocks/>
          </p:cNvCxnSpPr>
          <p:nvPr/>
        </p:nvCxnSpPr>
        <p:spPr>
          <a:xfrm>
            <a:off x="2166260"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5" name="TextBox 61">
            <a:extLst>
              <a:ext uri="{FF2B5EF4-FFF2-40B4-BE49-F238E27FC236}">
                <a16:creationId xmlns:a16="http://schemas.microsoft.com/office/drawing/2014/main" id="{455C65E2-7DAB-4F31-A6D0-4137810C8A9B}"/>
              </a:ext>
            </a:extLst>
          </p:cNvPr>
          <p:cNvSpPr txBox="1"/>
          <p:nvPr/>
        </p:nvSpPr>
        <p:spPr>
          <a:xfrm>
            <a:off x="2051965" y="2077078"/>
            <a:ext cx="1305467" cy="1731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cxnSp>
        <p:nvCxnSpPr>
          <p:cNvPr id="86" name="Straight Arrow Connector 85">
            <a:extLst>
              <a:ext uri="{FF2B5EF4-FFF2-40B4-BE49-F238E27FC236}">
                <a16:creationId xmlns:a16="http://schemas.microsoft.com/office/drawing/2014/main" id="{FE241926-E8C9-4208-A6D8-D69D4E0EC7B8}"/>
              </a:ext>
            </a:extLst>
          </p:cNvPr>
          <p:cNvCxnSpPr>
            <a:cxnSpLocks/>
          </p:cNvCxnSpPr>
          <p:nvPr/>
        </p:nvCxnSpPr>
        <p:spPr>
          <a:xfrm>
            <a:off x="7536009"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7" name="TextBox 61">
            <a:extLst>
              <a:ext uri="{FF2B5EF4-FFF2-40B4-BE49-F238E27FC236}">
                <a16:creationId xmlns:a16="http://schemas.microsoft.com/office/drawing/2014/main" id="{49A4D86F-7290-4594-BE4C-84D0E48404AB}"/>
              </a:ext>
            </a:extLst>
          </p:cNvPr>
          <p:cNvSpPr txBox="1"/>
          <p:nvPr/>
        </p:nvSpPr>
        <p:spPr>
          <a:xfrm>
            <a:off x="7421714" y="2077078"/>
            <a:ext cx="1198061" cy="1731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10.240.0.4:8080</a:t>
            </a:r>
          </a:p>
        </p:txBody>
      </p:sp>
      <p:sp>
        <p:nvSpPr>
          <p:cNvPr id="88" name="TextBox 59">
            <a:extLst>
              <a:ext uri="{FF2B5EF4-FFF2-40B4-BE49-F238E27FC236}">
                <a16:creationId xmlns:a16="http://schemas.microsoft.com/office/drawing/2014/main" id="{ED5FDE14-9EED-4CBD-8F40-FA89A2A29F66}"/>
              </a:ext>
            </a:extLst>
          </p:cNvPr>
          <p:cNvSpPr txBox="1"/>
          <p:nvPr/>
        </p:nvSpPr>
        <p:spPr>
          <a:xfrm>
            <a:off x="2641955" y="4400071"/>
            <a:ext cx="715478"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89" name="TextBox 59">
            <a:extLst>
              <a:ext uri="{FF2B5EF4-FFF2-40B4-BE49-F238E27FC236}">
                <a16:creationId xmlns:a16="http://schemas.microsoft.com/office/drawing/2014/main" id="{EFB541B9-1C94-4B2C-8FC2-AB39F8C77C95}"/>
              </a:ext>
            </a:extLst>
          </p:cNvPr>
          <p:cNvSpPr txBox="1"/>
          <p:nvPr/>
        </p:nvSpPr>
        <p:spPr>
          <a:xfrm>
            <a:off x="7906876" y="4400071"/>
            <a:ext cx="813857"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Tree>
    <p:extLst>
      <p:ext uri="{BB962C8B-B14F-4D97-AF65-F5344CB8AC3E}">
        <p14:creationId xmlns:p14="http://schemas.microsoft.com/office/powerpoint/2010/main" val="7777070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6E7EF166-7CDF-4812-9058-D297C00C3868}"/>
              </a:ext>
            </a:extLst>
          </p:cNvPr>
          <p:cNvSpPr>
            <a:spLocks noGrp="1"/>
          </p:cNvSpPr>
          <p:nvPr>
            <p:ph type="title"/>
          </p:nvPr>
        </p:nvSpPr>
        <p:spPr/>
        <p:txBody>
          <a:bodyPr/>
          <a:lstStyle/>
          <a:p>
            <a:r>
              <a:rPr lang="en-GB" dirty="0"/>
              <a:t>Default Docker Network Model Doesn’t Scale</a:t>
            </a:r>
          </a:p>
        </p:txBody>
      </p:sp>
      <p:sp>
        <p:nvSpPr>
          <p:cNvPr id="5" name="Rounded Rectangle 7">
            <a:extLst>
              <a:ext uri="{FF2B5EF4-FFF2-40B4-BE49-F238E27FC236}">
                <a16:creationId xmlns:a16="http://schemas.microsoft.com/office/drawing/2014/main" id="{FA85C044-BA50-45DE-8DFD-20CCD921AD59}"/>
              </a:ext>
            </a:extLst>
          </p:cNvPr>
          <p:cNvSpPr/>
          <p:nvPr/>
        </p:nvSpPr>
        <p:spPr>
          <a:xfrm>
            <a:off x="307578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6" name="Rounded Rectangle 7">
            <a:extLst>
              <a:ext uri="{FF2B5EF4-FFF2-40B4-BE49-F238E27FC236}">
                <a16:creationId xmlns:a16="http://schemas.microsoft.com/office/drawing/2014/main" id="{2D50CCBE-CE4C-41B1-B380-7D11EE5E5640}"/>
              </a:ext>
            </a:extLst>
          </p:cNvPr>
          <p:cNvSpPr/>
          <p:nvPr/>
        </p:nvSpPr>
        <p:spPr>
          <a:xfrm>
            <a:off x="26609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 name="Straight Connector 43">
            <a:extLst>
              <a:ext uri="{FF2B5EF4-FFF2-40B4-BE49-F238E27FC236}">
                <a16:creationId xmlns:a16="http://schemas.microsoft.com/office/drawing/2014/main" id="{77505311-913F-40BB-9253-E8B8DDAB1A54}"/>
              </a:ext>
            </a:extLst>
          </p:cNvPr>
          <p:cNvCxnSpPr/>
          <p:nvPr/>
        </p:nvCxnSpPr>
        <p:spPr>
          <a:xfrm>
            <a:off x="85297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59">
            <a:extLst>
              <a:ext uri="{FF2B5EF4-FFF2-40B4-BE49-F238E27FC236}">
                <a16:creationId xmlns:a16="http://schemas.microsoft.com/office/drawing/2014/main" id="{8A89B28F-E2B6-4316-865A-5DF9D40CB2DF}"/>
              </a:ext>
            </a:extLst>
          </p:cNvPr>
          <p:cNvSpPr txBox="1"/>
          <p:nvPr/>
        </p:nvSpPr>
        <p:spPr>
          <a:xfrm>
            <a:off x="34573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 name="Rectangle 60">
            <a:extLst>
              <a:ext uri="{FF2B5EF4-FFF2-40B4-BE49-F238E27FC236}">
                <a16:creationId xmlns:a16="http://schemas.microsoft.com/office/drawing/2014/main" id="{C7C146E1-573B-4A01-A1A0-B1CB987A4443}"/>
              </a:ext>
            </a:extLst>
          </p:cNvPr>
          <p:cNvSpPr/>
          <p:nvPr/>
        </p:nvSpPr>
        <p:spPr>
          <a:xfrm>
            <a:off x="79310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0" name="TextBox 61">
            <a:extLst>
              <a:ext uri="{FF2B5EF4-FFF2-40B4-BE49-F238E27FC236}">
                <a16:creationId xmlns:a16="http://schemas.microsoft.com/office/drawing/2014/main" id="{7271DA4D-081C-427F-9DEA-731C45F1A307}"/>
              </a:ext>
            </a:extLst>
          </p:cNvPr>
          <p:cNvSpPr txBox="1"/>
          <p:nvPr/>
        </p:nvSpPr>
        <p:spPr>
          <a:xfrm>
            <a:off x="863911" y="2911868"/>
            <a:ext cx="692855" cy="1439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10.240.0.3</a:t>
            </a:r>
          </a:p>
        </p:txBody>
      </p:sp>
      <p:cxnSp>
        <p:nvCxnSpPr>
          <p:cNvPr id="11" name="Straight Connector 17">
            <a:extLst>
              <a:ext uri="{FF2B5EF4-FFF2-40B4-BE49-F238E27FC236}">
                <a16:creationId xmlns:a16="http://schemas.microsoft.com/office/drawing/2014/main" id="{0D20E651-EDB9-4798-B7E1-34D26EEE5CC3}"/>
              </a:ext>
            </a:extLst>
          </p:cNvPr>
          <p:cNvCxnSpPr/>
          <p:nvPr/>
        </p:nvCxnSpPr>
        <p:spPr>
          <a:xfrm flipV="1">
            <a:off x="133332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44">
            <a:extLst>
              <a:ext uri="{FF2B5EF4-FFF2-40B4-BE49-F238E27FC236}">
                <a16:creationId xmlns:a16="http://schemas.microsoft.com/office/drawing/2014/main" id="{ACCEC068-A0C2-49BF-BE9E-4C075F6A916E}"/>
              </a:ext>
            </a:extLst>
          </p:cNvPr>
          <p:cNvSpPr/>
          <p:nvPr/>
        </p:nvSpPr>
        <p:spPr>
          <a:xfrm>
            <a:off x="139438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3" name="Straight Connector 30">
            <a:extLst>
              <a:ext uri="{FF2B5EF4-FFF2-40B4-BE49-F238E27FC236}">
                <a16:creationId xmlns:a16="http://schemas.microsoft.com/office/drawing/2014/main" id="{0A8AD26D-9EFC-4EAC-81BA-98213611CFD2}"/>
              </a:ext>
            </a:extLst>
          </p:cNvPr>
          <p:cNvCxnSpPr>
            <a:cxnSpLocks/>
          </p:cNvCxnSpPr>
          <p:nvPr/>
        </p:nvCxnSpPr>
        <p:spPr>
          <a:xfrm>
            <a:off x="165271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30">
            <a:extLst>
              <a:ext uri="{FF2B5EF4-FFF2-40B4-BE49-F238E27FC236}">
                <a16:creationId xmlns:a16="http://schemas.microsoft.com/office/drawing/2014/main" id="{735100C1-32AA-4A52-A28A-1AF6466E956F}"/>
              </a:ext>
            </a:extLst>
          </p:cNvPr>
          <p:cNvCxnSpPr/>
          <p:nvPr/>
        </p:nvCxnSpPr>
        <p:spPr>
          <a:xfrm>
            <a:off x="143820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30">
            <a:extLst>
              <a:ext uri="{FF2B5EF4-FFF2-40B4-BE49-F238E27FC236}">
                <a16:creationId xmlns:a16="http://schemas.microsoft.com/office/drawing/2014/main" id="{1335A870-8702-422A-8EA5-ABDEFC862D33}"/>
              </a:ext>
            </a:extLst>
          </p:cNvPr>
          <p:cNvCxnSpPr/>
          <p:nvPr/>
        </p:nvCxnSpPr>
        <p:spPr>
          <a:xfrm>
            <a:off x="191710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30">
            <a:extLst>
              <a:ext uri="{FF2B5EF4-FFF2-40B4-BE49-F238E27FC236}">
                <a16:creationId xmlns:a16="http://schemas.microsoft.com/office/drawing/2014/main" id="{9893526A-D6ED-441D-9231-2DFFCDDDA029}"/>
              </a:ext>
            </a:extLst>
          </p:cNvPr>
          <p:cNvCxnSpPr/>
          <p:nvPr/>
        </p:nvCxnSpPr>
        <p:spPr>
          <a:xfrm>
            <a:off x="240193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C:\Users\ju\Desktop\docker-container.png">
            <a:extLst>
              <a:ext uri="{FF2B5EF4-FFF2-40B4-BE49-F238E27FC236}">
                <a16:creationId xmlns:a16="http://schemas.microsoft.com/office/drawing/2014/main" id="{CE96BC1F-0A8D-4FB7-A1C5-69A7B06724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8817" y="3773745"/>
            <a:ext cx="298771" cy="150437"/>
          </a:xfrm>
          <a:prstGeom prst="rect">
            <a:avLst/>
          </a:prstGeom>
          <a:noFill/>
        </p:spPr>
      </p:pic>
      <p:sp>
        <p:nvSpPr>
          <p:cNvPr id="18" name="Rectangle 144">
            <a:extLst>
              <a:ext uri="{FF2B5EF4-FFF2-40B4-BE49-F238E27FC236}">
                <a16:creationId xmlns:a16="http://schemas.microsoft.com/office/drawing/2014/main" id="{522CD40A-D493-4846-B9B9-971B6EBE11BF}"/>
              </a:ext>
            </a:extLst>
          </p:cNvPr>
          <p:cNvSpPr/>
          <p:nvPr/>
        </p:nvSpPr>
        <p:spPr>
          <a:xfrm>
            <a:off x="186996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9" name="Rectangle 144">
            <a:extLst>
              <a:ext uri="{FF2B5EF4-FFF2-40B4-BE49-F238E27FC236}">
                <a16:creationId xmlns:a16="http://schemas.microsoft.com/office/drawing/2014/main" id="{02561F7B-91CB-4FDE-ADB8-11EECD56037C}"/>
              </a:ext>
            </a:extLst>
          </p:cNvPr>
          <p:cNvSpPr/>
          <p:nvPr/>
        </p:nvSpPr>
        <p:spPr>
          <a:xfrm>
            <a:off x="235103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3" name="TextBox 59">
            <a:extLst>
              <a:ext uri="{FF2B5EF4-FFF2-40B4-BE49-F238E27FC236}">
                <a16:creationId xmlns:a16="http://schemas.microsoft.com/office/drawing/2014/main" id="{3CDF7AB2-2940-4AA0-A48D-C814850F53CD}"/>
              </a:ext>
            </a:extLst>
          </p:cNvPr>
          <p:cNvSpPr txBox="1"/>
          <p:nvPr/>
        </p:nvSpPr>
        <p:spPr>
          <a:xfrm>
            <a:off x="1039124" y="3040934"/>
            <a:ext cx="546841" cy="19605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24" name="TextBox 61">
            <a:extLst>
              <a:ext uri="{FF2B5EF4-FFF2-40B4-BE49-F238E27FC236}">
                <a16:creationId xmlns:a16="http://schemas.microsoft.com/office/drawing/2014/main" id="{E73EBF09-B7A8-4259-A6EB-4D9FC2266054}"/>
              </a:ext>
            </a:extLst>
          </p:cNvPr>
          <p:cNvSpPr txBox="1"/>
          <p:nvPr/>
        </p:nvSpPr>
        <p:spPr>
          <a:xfrm>
            <a:off x="1735014" y="2933607"/>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25" name="Picture 24" descr="C:\Users\ju\Desktop\docker-container.png">
            <a:extLst>
              <a:ext uri="{FF2B5EF4-FFF2-40B4-BE49-F238E27FC236}">
                <a16:creationId xmlns:a16="http://schemas.microsoft.com/office/drawing/2014/main" id="{6777A794-2DFD-48B7-BA79-1AEA991E2C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5263" y="3788260"/>
            <a:ext cx="298771" cy="150437"/>
          </a:xfrm>
          <a:prstGeom prst="rect">
            <a:avLst/>
          </a:prstGeom>
          <a:noFill/>
        </p:spPr>
      </p:pic>
      <p:pic>
        <p:nvPicPr>
          <p:cNvPr id="26" name="Picture 25" descr="C:\Users\ju\Desktop\docker-container.png">
            <a:extLst>
              <a:ext uri="{FF2B5EF4-FFF2-40B4-BE49-F238E27FC236}">
                <a16:creationId xmlns:a16="http://schemas.microsoft.com/office/drawing/2014/main" id="{6CE51B2F-F4E4-40FC-99D2-867B821B88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5407" y="3767540"/>
            <a:ext cx="298771" cy="150437"/>
          </a:xfrm>
          <a:prstGeom prst="rect">
            <a:avLst/>
          </a:prstGeom>
          <a:noFill/>
        </p:spPr>
      </p:pic>
      <p:sp>
        <p:nvSpPr>
          <p:cNvPr id="27" name="Rectangle 60">
            <a:extLst>
              <a:ext uri="{FF2B5EF4-FFF2-40B4-BE49-F238E27FC236}">
                <a16:creationId xmlns:a16="http://schemas.microsoft.com/office/drawing/2014/main" id="{F582EC9D-C23E-4D3F-B618-F9383205E8FA}"/>
              </a:ext>
            </a:extLst>
          </p:cNvPr>
          <p:cNvSpPr/>
          <p:nvPr/>
        </p:nvSpPr>
        <p:spPr>
          <a:xfrm>
            <a:off x="160840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29" name="TextBox 28">
            <a:extLst>
              <a:ext uri="{FF2B5EF4-FFF2-40B4-BE49-F238E27FC236}">
                <a16:creationId xmlns:a16="http://schemas.microsoft.com/office/drawing/2014/main" id="{8BA412BE-8FBC-4F15-83F3-0E1BC6D691FD}"/>
              </a:ext>
            </a:extLst>
          </p:cNvPr>
          <p:cNvSpPr txBox="1"/>
          <p:nvPr/>
        </p:nvSpPr>
        <p:spPr>
          <a:xfrm>
            <a:off x="1288817" y="4671323"/>
            <a:ext cx="1038836" cy="523084"/>
          </a:xfrm>
          <a:prstGeom prst="rect">
            <a:avLst/>
          </a:prstGeom>
          <a:noFill/>
        </p:spPr>
        <p:txBody>
          <a:bodyPr wrap="square" rtlCol="0">
            <a:spAutoFit/>
          </a:bodyPr>
          <a:lstStyle/>
          <a:p>
            <a:r>
              <a:rPr lang="en-GB" sz="1400" dirty="0"/>
              <a:t>Docker Host 1</a:t>
            </a:r>
          </a:p>
        </p:txBody>
      </p:sp>
      <p:cxnSp>
        <p:nvCxnSpPr>
          <p:cNvPr id="30" name="Straight Connector 43">
            <a:extLst>
              <a:ext uri="{FF2B5EF4-FFF2-40B4-BE49-F238E27FC236}">
                <a16:creationId xmlns:a16="http://schemas.microsoft.com/office/drawing/2014/main" id="{D1B26116-C20F-4978-985D-621C0C790CAC}"/>
              </a:ext>
            </a:extLst>
          </p:cNvPr>
          <p:cNvCxnSpPr/>
          <p:nvPr/>
        </p:nvCxnSpPr>
        <p:spPr>
          <a:xfrm>
            <a:off x="366266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D97BD8A7-A312-447F-833A-70099FA4D28A}"/>
              </a:ext>
            </a:extLst>
          </p:cNvPr>
          <p:cNvSpPr txBox="1"/>
          <p:nvPr/>
        </p:nvSpPr>
        <p:spPr>
          <a:xfrm>
            <a:off x="315542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32" name="Rectangle 60">
            <a:extLst>
              <a:ext uri="{FF2B5EF4-FFF2-40B4-BE49-F238E27FC236}">
                <a16:creationId xmlns:a16="http://schemas.microsoft.com/office/drawing/2014/main" id="{D589BBEC-08A7-40F8-9C4C-AFF447476E53}"/>
              </a:ext>
            </a:extLst>
          </p:cNvPr>
          <p:cNvSpPr/>
          <p:nvPr/>
        </p:nvSpPr>
        <p:spPr>
          <a:xfrm>
            <a:off x="360279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33" name="TextBox 61">
            <a:extLst>
              <a:ext uri="{FF2B5EF4-FFF2-40B4-BE49-F238E27FC236}">
                <a16:creationId xmlns:a16="http://schemas.microsoft.com/office/drawing/2014/main" id="{82C7DEFF-1699-4BC4-B5A5-02E0062F6965}"/>
              </a:ext>
            </a:extLst>
          </p:cNvPr>
          <p:cNvSpPr txBox="1"/>
          <p:nvPr/>
        </p:nvSpPr>
        <p:spPr>
          <a:xfrm>
            <a:off x="3678559" y="2914770"/>
            <a:ext cx="655726" cy="13635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10.240.0.4</a:t>
            </a:r>
          </a:p>
        </p:txBody>
      </p:sp>
      <p:cxnSp>
        <p:nvCxnSpPr>
          <p:cNvPr id="34" name="Straight Connector 17">
            <a:extLst>
              <a:ext uri="{FF2B5EF4-FFF2-40B4-BE49-F238E27FC236}">
                <a16:creationId xmlns:a16="http://schemas.microsoft.com/office/drawing/2014/main" id="{B740C2AB-FE65-4E17-8655-7877356BB96D}"/>
              </a:ext>
            </a:extLst>
          </p:cNvPr>
          <p:cNvCxnSpPr/>
          <p:nvPr/>
        </p:nvCxnSpPr>
        <p:spPr>
          <a:xfrm flipV="1">
            <a:off x="414301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144">
            <a:extLst>
              <a:ext uri="{FF2B5EF4-FFF2-40B4-BE49-F238E27FC236}">
                <a16:creationId xmlns:a16="http://schemas.microsoft.com/office/drawing/2014/main" id="{D36860A3-29C3-48CE-95A2-416042F6FF9A}"/>
              </a:ext>
            </a:extLst>
          </p:cNvPr>
          <p:cNvSpPr/>
          <p:nvPr/>
        </p:nvSpPr>
        <p:spPr>
          <a:xfrm>
            <a:off x="420407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6" name="Straight Connector 30">
            <a:extLst>
              <a:ext uri="{FF2B5EF4-FFF2-40B4-BE49-F238E27FC236}">
                <a16:creationId xmlns:a16="http://schemas.microsoft.com/office/drawing/2014/main" id="{8DB993EA-08C9-4F53-B91F-6FC8AC9A483A}"/>
              </a:ext>
            </a:extLst>
          </p:cNvPr>
          <p:cNvCxnSpPr>
            <a:cxnSpLocks/>
          </p:cNvCxnSpPr>
          <p:nvPr/>
        </p:nvCxnSpPr>
        <p:spPr>
          <a:xfrm>
            <a:off x="446240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0">
            <a:extLst>
              <a:ext uri="{FF2B5EF4-FFF2-40B4-BE49-F238E27FC236}">
                <a16:creationId xmlns:a16="http://schemas.microsoft.com/office/drawing/2014/main" id="{B460508A-4FA9-4431-8B27-0E863B9A3FB7}"/>
              </a:ext>
            </a:extLst>
          </p:cNvPr>
          <p:cNvCxnSpPr/>
          <p:nvPr/>
        </p:nvCxnSpPr>
        <p:spPr>
          <a:xfrm>
            <a:off x="424789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0">
            <a:extLst>
              <a:ext uri="{FF2B5EF4-FFF2-40B4-BE49-F238E27FC236}">
                <a16:creationId xmlns:a16="http://schemas.microsoft.com/office/drawing/2014/main" id="{1A79B9DF-C201-44CA-BB3D-1378A2E86555}"/>
              </a:ext>
            </a:extLst>
          </p:cNvPr>
          <p:cNvCxnSpPr/>
          <p:nvPr/>
        </p:nvCxnSpPr>
        <p:spPr>
          <a:xfrm>
            <a:off x="472679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0">
            <a:extLst>
              <a:ext uri="{FF2B5EF4-FFF2-40B4-BE49-F238E27FC236}">
                <a16:creationId xmlns:a16="http://schemas.microsoft.com/office/drawing/2014/main" id="{1DAE0B87-41BF-446D-B158-C8067B7831ED}"/>
              </a:ext>
            </a:extLst>
          </p:cNvPr>
          <p:cNvCxnSpPr/>
          <p:nvPr/>
        </p:nvCxnSpPr>
        <p:spPr>
          <a:xfrm>
            <a:off x="521162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 name="Picture 39" descr="C:\Users\ju\Desktop\docker-container.png">
            <a:extLst>
              <a:ext uri="{FF2B5EF4-FFF2-40B4-BE49-F238E27FC236}">
                <a16:creationId xmlns:a16="http://schemas.microsoft.com/office/drawing/2014/main" id="{257F4FE5-8A87-4856-8CF1-EE24D14F61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98507" y="3773745"/>
            <a:ext cx="298771" cy="150437"/>
          </a:xfrm>
          <a:prstGeom prst="rect">
            <a:avLst/>
          </a:prstGeom>
          <a:noFill/>
        </p:spPr>
      </p:pic>
      <p:sp>
        <p:nvSpPr>
          <p:cNvPr id="41" name="Rectangle 144">
            <a:extLst>
              <a:ext uri="{FF2B5EF4-FFF2-40B4-BE49-F238E27FC236}">
                <a16:creationId xmlns:a16="http://schemas.microsoft.com/office/drawing/2014/main" id="{06FC9888-B23E-428F-B0EB-20E75EE3BEF6}"/>
              </a:ext>
            </a:extLst>
          </p:cNvPr>
          <p:cNvSpPr/>
          <p:nvPr/>
        </p:nvSpPr>
        <p:spPr>
          <a:xfrm>
            <a:off x="467965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2" name="Rectangle 144">
            <a:extLst>
              <a:ext uri="{FF2B5EF4-FFF2-40B4-BE49-F238E27FC236}">
                <a16:creationId xmlns:a16="http://schemas.microsoft.com/office/drawing/2014/main" id="{A3066C29-3A64-442B-932B-F2A90AE0E5D2}"/>
              </a:ext>
            </a:extLst>
          </p:cNvPr>
          <p:cNvSpPr/>
          <p:nvPr/>
        </p:nvSpPr>
        <p:spPr>
          <a:xfrm>
            <a:off x="516072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6" name="TextBox 59">
            <a:extLst>
              <a:ext uri="{FF2B5EF4-FFF2-40B4-BE49-F238E27FC236}">
                <a16:creationId xmlns:a16="http://schemas.microsoft.com/office/drawing/2014/main" id="{7818F3D9-C0D8-4DD7-AD59-C2810BF8AEEC}"/>
              </a:ext>
            </a:extLst>
          </p:cNvPr>
          <p:cNvSpPr txBox="1"/>
          <p:nvPr/>
        </p:nvSpPr>
        <p:spPr>
          <a:xfrm>
            <a:off x="3831035" y="3040934"/>
            <a:ext cx="564621" cy="2573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47" name="TextBox 61">
            <a:extLst>
              <a:ext uri="{FF2B5EF4-FFF2-40B4-BE49-F238E27FC236}">
                <a16:creationId xmlns:a16="http://schemas.microsoft.com/office/drawing/2014/main" id="{ABB5A053-229A-4FF8-BC9A-E9C963A1D6F4}"/>
              </a:ext>
            </a:extLst>
          </p:cNvPr>
          <p:cNvSpPr txBox="1"/>
          <p:nvPr/>
        </p:nvSpPr>
        <p:spPr>
          <a:xfrm>
            <a:off x="4592276" y="2941092"/>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48" name="Picture 47" descr="C:\Users\ju\Desktop\docker-container.png">
            <a:extLst>
              <a:ext uri="{FF2B5EF4-FFF2-40B4-BE49-F238E27FC236}">
                <a16:creationId xmlns:a16="http://schemas.microsoft.com/office/drawing/2014/main" id="{6C8AF136-F873-491E-9204-BE44FA0D79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84953" y="3788260"/>
            <a:ext cx="298771" cy="150437"/>
          </a:xfrm>
          <a:prstGeom prst="rect">
            <a:avLst/>
          </a:prstGeom>
          <a:noFill/>
        </p:spPr>
      </p:pic>
      <p:pic>
        <p:nvPicPr>
          <p:cNvPr id="49" name="Picture 48" descr="C:\Users\ju\Desktop\docker-container.png">
            <a:extLst>
              <a:ext uri="{FF2B5EF4-FFF2-40B4-BE49-F238E27FC236}">
                <a16:creationId xmlns:a16="http://schemas.microsoft.com/office/drawing/2014/main" id="{A96D8B48-E2D1-43A2-81CC-4AFAE0E748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45097" y="3767540"/>
            <a:ext cx="298771" cy="150437"/>
          </a:xfrm>
          <a:prstGeom prst="rect">
            <a:avLst/>
          </a:prstGeom>
          <a:noFill/>
        </p:spPr>
      </p:pic>
      <p:sp>
        <p:nvSpPr>
          <p:cNvPr id="50" name="Rectangle 60">
            <a:extLst>
              <a:ext uri="{FF2B5EF4-FFF2-40B4-BE49-F238E27FC236}">
                <a16:creationId xmlns:a16="http://schemas.microsoft.com/office/drawing/2014/main" id="{0F3AF702-2331-404F-B54F-CF4FBFAB1F22}"/>
              </a:ext>
            </a:extLst>
          </p:cNvPr>
          <p:cNvSpPr/>
          <p:nvPr/>
        </p:nvSpPr>
        <p:spPr>
          <a:xfrm>
            <a:off x="441809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52" name="TextBox 51">
            <a:extLst>
              <a:ext uri="{FF2B5EF4-FFF2-40B4-BE49-F238E27FC236}">
                <a16:creationId xmlns:a16="http://schemas.microsoft.com/office/drawing/2014/main" id="{8F302BC7-50B4-42F9-942A-121C7703BB6E}"/>
              </a:ext>
            </a:extLst>
          </p:cNvPr>
          <p:cNvSpPr txBox="1"/>
          <p:nvPr/>
        </p:nvSpPr>
        <p:spPr>
          <a:xfrm>
            <a:off x="4098508" y="4671323"/>
            <a:ext cx="1038836" cy="523084"/>
          </a:xfrm>
          <a:prstGeom prst="rect">
            <a:avLst/>
          </a:prstGeom>
          <a:noFill/>
        </p:spPr>
        <p:txBody>
          <a:bodyPr wrap="square" rtlCol="0">
            <a:spAutoFit/>
          </a:bodyPr>
          <a:lstStyle/>
          <a:p>
            <a:r>
              <a:rPr lang="en-GB" sz="1400" dirty="0"/>
              <a:t>Docker Host 2</a:t>
            </a:r>
          </a:p>
        </p:txBody>
      </p:sp>
      <p:cxnSp>
        <p:nvCxnSpPr>
          <p:cNvPr id="53" name="Straight Connector 43">
            <a:extLst>
              <a:ext uri="{FF2B5EF4-FFF2-40B4-BE49-F238E27FC236}">
                <a16:creationId xmlns:a16="http://schemas.microsoft.com/office/drawing/2014/main" id="{DC0E5B57-5411-4553-98A4-4D0F9EBB3F68}"/>
              </a:ext>
            </a:extLst>
          </p:cNvPr>
          <p:cNvCxnSpPr>
            <a:cxnSpLocks/>
          </p:cNvCxnSpPr>
          <p:nvPr/>
        </p:nvCxnSpPr>
        <p:spPr>
          <a:xfrm>
            <a:off x="850376" y="2758668"/>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7BDDA58F-1835-433C-9B43-0390B81C8B93}"/>
              </a:ext>
            </a:extLst>
          </p:cNvPr>
          <p:cNvCxnSpPr>
            <a:cxnSpLocks/>
          </p:cNvCxnSpPr>
          <p:nvPr/>
        </p:nvCxnSpPr>
        <p:spPr>
          <a:xfrm flipV="1">
            <a:off x="596070" y="2742867"/>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43">
            <a:extLst>
              <a:ext uri="{FF2B5EF4-FFF2-40B4-BE49-F238E27FC236}">
                <a16:creationId xmlns:a16="http://schemas.microsoft.com/office/drawing/2014/main" id="{57F419F1-E28B-4393-BFC2-52A09D6FA241}"/>
              </a:ext>
            </a:extLst>
          </p:cNvPr>
          <p:cNvCxnSpPr>
            <a:cxnSpLocks/>
          </p:cNvCxnSpPr>
          <p:nvPr/>
        </p:nvCxnSpPr>
        <p:spPr>
          <a:xfrm>
            <a:off x="3653286" y="2752480"/>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9">
            <a:extLst>
              <a:ext uri="{FF2B5EF4-FFF2-40B4-BE49-F238E27FC236}">
                <a16:creationId xmlns:a16="http://schemas.microsoft.com/office/drawing/2014/main" id="{9BA1F590-DC71-4604-9C27-1DC79ADFE413}"/>
              </a:ext>
            </a:extLst>
          </p:cNvPr>
          <p:cNvSpPr txBox="1"/>
          <p:nvPr/>
        </p:nvSpPr>
        <p:spPr>
          <a:xfrm>
            <a:off x="1246624" y="396696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a:t>
            </a:r>
          </a:p>
        </p:txBody>
      </p:sp>
      <p:sp>
        <p:nvSpPr>
          <p:cNvPr id="57" name="TextBox 59">
            <a:extLst>
              <a:ext uri="{FF2B5EF4-FFF2-40B4-BE49-F238E27FC236}">
                <a16:creationId xmlns:a16="http://schemas.microsoft.com/office/drawing/2014/main" id="{37EF452F-599E-4CB4-83D0-335ADA783802}"/>
              </a:ext>
            </a:extLst>
          </p:cNvPr>
          <p:cNvSpPr txBox="1"/>
          <p:nvPr/>
        </p:nvSpPr>
        <p:spPr>
          <a:xfrm>
            <a:off x="1775263" y="397321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c2</a:t>
            </a:r>
          </a:p>
        </p:txBody>
      </p:sp>
      <p:sp>
        <p:nvSpPr>
          <p:cNvPr id="58" name="TextBox 59">
            <a:extLst>
              <a:ext uri="{FF2B5EF4-FFF2-40B4-BE49-F238E27FC236}">
                <a16:creationId xmlns:a16="http://schemas.microsoft.com/office/drawing/2014/main" id="{163351C0-465F-451D-90F5-57C920631F61}"/>
              </a:ext>
            </a:extLst>
          </p:cNvPr>
          <p:cNvSpPr txBox="1"/>
          <p:nvPr/>
        </p:nvSpPr>
        <p:spPr>
          <a:xfrm>
            <a:off x="2208112" y="397157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c3</a:t>
            </a:r>
          </a:p>
        </p:txBody>
      </p:sp>
      <p:sp>
        <p:nvSpPr>
          <p:cNvPr id="59" name="TextBox 59">
            <a:extLst>
              <a:ext uri="{FF2B5EF4-FFF2-40B4-BE49-F238E27FC236}">
                <a16:creationId xmlns:a16="http://schemas.microsoft.com/office/drawing/2014/main" id="{982FD655-710C-4142-A75B-FC4F6109F9D3}"/>
              </a:ext>
            </a:extLst>
          </p:cNvPr>
          <p:cNvSpPr txBox="1"/>
          <p:nvPr/>
        </p:nvSpPr>
        <p:spPr>
          <a:xfrm>
            <a:off x="4058559" y="395894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c4</a:t>
            </a:r>
          </a:p>
        </p:txBody>
      </p:sp>
      <p:sp>
        <p:nvSpPr>
          <p:cNvPr id="60" name="TextBox 59">
            <a:extLst>
              <a:ext uri="{FF2B5EF4-FFF2-40B4-BE49-F238E27FC236}">
                <a16:creationId xmlns:a16="http://schemas.microsoft.com/office/drawing/2014/main" id="{DAA749D8-4F01-433C-B433-6C12CA71B292}"/>
              </a:ext>
            </a:extLst>
          </p:cNvPr>
          <p:cNvSpPr txBox="1"/>
          <p:nvPr/>
        </p:nvSpPr>
        <p:spPr>
          <a:xfrm>
            <a:off x="4587197" y="396519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c5</a:t>
            </a:r>
          </a:p>
        </p:txBody>
      </p:sp>
      <p:sp>
        <p:nvSpPr>
          <p:cNvPr id="61" name="TextBox 59">
            <a:extLst>
              <a:ext uri="{FF2B5EF4-FFF2-40B4-BE49-F238E27FC236}">
                <a16:creationId xmlns:a16="http://schemas.microsoft.com/office/drawing/2014/main" id="{0FC6952A-5D6C-45E1-9195-82B4B5433954}"/>
              </a:ext>
            </a:extLst>
          </p:cNvPr>
          <p:cNvSpPr txBox="1"/>
          <p:nvPr/>
        </p:nvSpPr>
        <p:spPr>
          <a:xfrm>
            <a:off x="5020046" y="396355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c6</a:t>
            </a:r>
          </a:p>
        </p:txBody>
      </p:sp>
      <p:cxnSp>
        <p:nvCxnSpPr>
          <p:cNvPr id="62" name="Straight Arrow Connector 61">
            <a:extLst>
              <a:ext uri="{FF2B5EF4-FFF2-40B4-BE49-F238E27FC236}">
                <a16:creationId xmlns:a16="http://schemas.microsoft.com/office/drawing/2014/main" id="{13F09746-A617-4AE6-AA5C-6EEBA9CD461F}"/>
              </a:ext>
            </a:extLst>
          </p:cNvPr>
          <p:cNvCxnSpPr>
            <a:cxnSpLocks/>
          </p:cNvCxnSpPr>
          <p:nvPr/>
        </p:nvCxnSpPr>
        <p:spPr>
          <a:xfrm>
            <a:off x="1124598" y="2724236"/>
            <a:ext cx="164219" cy="111430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3" name="TextBox 61">
            <a:extLst>
              <a:ext uri="{FF2B5EF4-FFF2-40B4-BE49-F238E27FC236}">
                <a16:creationId xmlns:a16="http://schemas.microsoft.com/office/drawing/2014/main" id="{E76BCA4D-E163-480A-AE5F-5E363C1767D8}"/>
              </a:ext>
            </a:extLst>
          </p:cNvPr>
          <p:cNvSpPr txBox="1"/>
          <p:nvPr/>
        </p:nvSpPr>
        <p:spPr>
          <a:xfrm>
            <a:off x="830469" y="2545077"/>
            <a:ext cx="1129449" cy="15692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10.240.0.3:8080</a:t>
            </a:r>
          </a:p>
        </p:txBody>
      </p:sp>
      <p:sp>
        <p:nvSpPr>
          <p:cNvPr id="65" name="TextBox 61">
            <a:extLst>
              <a:ext uri="{FF2B5EF4-FFF2-40B4-BE49-F238E27FC236}">
                <a16:creationId xmlns:a16="http://schemas.microsoft.com/office/drawing/2014/main" id="{31CF49C3-D7E8-48C2-9A77-A378446A542A}"/>
              </a:ext>
            </a:extLst>
          </p:cNvPr>
          <p:cNvSpPr txBox="1"/>
          <p:nvPr/>
        </p:nvSpPr>
        <p:spPr>
          <a:xfrm>
            <a:off x="3521813" y="2460640"/>
            <a:ext cx="1157843" cy="1392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10.240.0.4:8080</a:t>
            </a:r>
          </a:p>
        </p:txBody>
      </p:sp>
      <p:sp>
        <p:nvSpPr>
          <p:cNvPr id="71" name="Rounded Rectangle 7">
            <a:extLst>
              <a:ext uri="{FF2B5EF4-FFF2-40B4-BE49-F238E27FC236}">
                <a16:creationId xmlns:a16="http://schemas.microsoft.com/office/drawing/2014/main" id="{C4F47A8C-64B0-4C83-BE97-54FA44F0D687}"/>
              </a:ext>
            </a:extLst>
          </p:cNvPr>
          <p:cNvSpPr/>
          <p:nvPr/>
        </p:nvSpPr>
        <p:spPr>
          <a:xfrm>
            <a:off x="870948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72" name="Rounded Rectangle 7">
            <a:extLst>
              <a:ext uri="{FF2B5EF4-FFF2-40B4-BE49-F238E27FC236}">
                <a16:creationId xmlns:a16="http://schemas.microsoft.com/office/drawing/2014/main" id="{228EF7BE-2741-4BE4-99DF-2225CD99A77B}"/>
              </a:ext>
            </a:extLst>
          </p:cNvPr>
          <p:cNvSpPr/>
          <p:nvPr/>
        </p:nvSpPr>
        <p:spPr>
          <a:xfrm>
            <a:off x="589979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3" name="Straight Connector 43">
            <a:extLst>
              <a:ext uri="{FF2B5EF4-FFF2-40B4-BE49-F238E27FC236}">
                <a16:creationId xmlns:a16="http://schemas.microsoft.com/office/drawing/2014/main" id="{E5BF9F81-FFEC-463A-9841-B51629395803}"/>
              </a:ext>
            </a:extLst>
          </p:cNvPr>
          <p:cNvCxnSpPr/>
          <p:nvPr/>
        </p:nvCxnSpPr>
        <p:spPr>
          <a:xfrm>
            <a:off x="648667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59">
            <a:extLst>
              <a:ext uri="{FF2B5EF4-FFF2-40B4-BE49-F238E27FC236}">
                <a16:creationId xmlns:a16="http://schemas.microsoft.com/office/drawing/2014/main" id="{62122780-49ED-48FF-8BAB-77AEE9CC0B15}"/>
              </a:ext>
            </a:extLst>
          </p:cNvPr>
          <p:cNvSpPr txBox="1"/>
          <p:nvPr/>
        </p:nvSpPr>
        <p:spPr>
          <a:xfrm>
            <a:off x="597943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75" name="Rectangle 60">
            <a:extLst>
              <a:ext uri="{FF2B5EF4-FFF2-40B4-BE49-F238E27FC236}">
                <a16:creationId xmlns:a16="http://schemas.microsoft.com/office/drawing/2014/main" id="{C8361695-88BE-4B1C-9189-B0A1A458701C}"/>
              </a:ext>
            </a:extLst>
          </p:cNvPr>
          <p:cNvSpPr/>
          <p:nvPr/>
        </p:nvSpPr>
        <p:spPr>
          <a:xfrm>
            <a:off x="642680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76" name="TextBox 61">
            <a:extLst>
              <a:ext uri="{FF2B5EF4-FFF2-40B4-BE49-F238E27FC236}">
                <a16:creationId xmlns:a16="http://schemas.microsoft.com/office/drawing/2014/main" id="{FDA685F4-FBE7-4E31-A8EA-BB067C4131AA}"/>
              </a:ext>
            </a:extLst>
          </p:cNvPr>
          <p:cNvSpPr txBox="1"/>
          <p:nvPr/>
        </p:nvSpPr>
        <p:spPr>
          <a:xfrm>
            <a:off x="6501985" y="2909860"/>
            <a:ext cx="704016"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10.240.0.5</a:t>
            </a:r>
          </a:p>
        </p:txBody>
      </p:sp>
      <p:cxnSp>
        <p:nvCxnSpPr>
          <p:cNvPr id="77" name="Straight Connector 17">
            <a:extLst>
              <a:ext uri="{FF2B5EF4-FFF2-40B4-BE49-F238E27FC236}">
                <a16:creationId xmlns:a16="http://schemas.microsoft.com/office/drawing/2014/main" id="{5C5CE6D4-FE49-4E61-A5B2-BC6CDD036426}"/>
              </a:ext>
            </a:extLst>
          </p:cNvPr>
          <p:cNvCxnSpPr/>
          <p:nvPr/>
        </p:nvCxnSpPr>
        <p:spPr>
          <a:xfrm flipV="1">
            <a:off x="696702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144">
            <a:extLst>
              <a:ext uri="{FF2B5EF4-FFF2-40B4-BE49-F238E27FC236}">
                <a16:creationId xmlns:a16="http://schemas.microsoft.com/office/drawing/2014/main" id="{1EAD2999-1172-4667-BC37-0B26E8214718}"/>
              </a:ext>
            </a:extLst>
          </p:cNvPr>
          <p:cNvSpPr/>
          <p:nvPr/>
        </p:nvSpPr>
        <p:spPr>
          <a:xfrm>
            <a:off x="702808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79" name="Straight Connector 30">
            <a:extLst>
              <a:ext uri="{FF2B5EF4-FFF2-40B4-BE49-F238E27FC236}">
                <a16:creationId xmlns:a16="http://schemas.microsoft.com/office/drawing/2014/main" id="{6ACF82DB-B6DC-4BA7-B060-66D66CC0C5ED}"/>
              </a:ext>
            </a:extLst>
          </p:cNvPr>
          <p:cNvCxnSpPr>
            <a:cxnSpLocks/>
          </p:cNvCxnSpPr>
          <p:nvPr/>
        </p:nvCxnSpPr>
        <p:spPr>
          <a:xfrm>
            <a:off x="728641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30">
            <a:extLst>
              <a:ext uri="{FF2B5EF4-FFF2-40B4-BE49-F238E27FC236}">
                <a16:creationId xmlns:a16="http://schemas.microsoft.com/office/drawing/2014/main" id="{98AA88D2-049A-4590-95DC-C9F93BDAC942}"/>
              </a:ext>
            </a:extLst>
          </p:cNvPr>
          <p:cNvCxnSpPr/>
          <p:nvPr/>
        </p:nvCxnSpPr>
        <p:spPr>
          <a:xfrm>
            <a:off x="707190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30">
            <a:extLst>
              <a:ext uri="{FF2B5EF4-FFF2-40B4-BE49-F238E27FC236}">
                <a16:creationId xmlns:a16="http://schemas.microsoft.com/office/drawing/2014/main" id="{1B18AA8A-6589-449E-9644-461F0AD66857}"/>
              </a:ext>
            </a:extLst>
          </p:cNvPr>
          <p:cNvCxnSpPr/>
          <p:nvPr/>
        </p:nvCxnSpPr>
        <p:spPr>
          <a:xfrm>
            <a:off x="755080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30">
            <a:extLst>
              <a:ext uri="{FF2B5EF4-FFF2-40B4-BE49-F238E27FC236}">
                <a16:creationId xmlns:a16="http://schemas.microsoft.com/office/drawing/2014/main" id="{FC406C86-E00C-4623-8641-A3C763707F42}"/>
              </a:ext>
            </a:extLst>
          </p:cNvPr>
          <p:cNvCxnSpPr/>
          <p:nvPr/>
        </p:nvCxnSpPr>
        <p:spPr>
          <a:xfrm>
            <a:off x="803563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3" name="Picture 82" descr="C:\Users\ju\Desktop\docker-container.png">
            <a:extLst>
              <a:ext uri="{FF2B5EF4-FFF2-40B4-BE49-F238E27FC236}">
                <a16:creationId xmlns:a16="http://schemas.microsoft.com/office/drawing/2014/main" id="{9979AE75-AE53-44BB-8432-4BE16A2DFF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2517" y="3773110"/>
            <a:ext cx="298771" cy="150437"/>
          </a:xfrm>
          <a:prstGeom prst="rect">
            <a:avLst/>
          </a:prstGeom>
          <a:noFill/>
        </p:spPr>
      </p:pic>
      <p:sp>
        <p:nvSpPr>
          <p:cNvPr id="84" name="Rectangle 144">
            <a:extLst>
              <a:ext uri="{FF2B5EF4-FFF2-40B4-BE49-F238E27FC236}">
                <a16:creationId xmlns:a16="http://schemas.microsoft.com/office/drawing/2014/main" id="{08ABEF17-C93B-4D91-90B6-1BEF0E596931}"/>
              </a:ext>
            </a:extLst>
          </p:cNvPr>
          <p:cNvSpPr/>
          <p:nvPr/>
        </p:nvSpPr>
        <p:spPr>
          <a:xfrm>
            <a:off x="750366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5" name="Rectangle 144">
            <a:extLst>
              <a:ext uri="{FF2B5EF4-FFF2-40B4-BE49-F238E27FC236}">
                <a16:creationId xmlns:a16="http://schemas.microsoft.com/office/drawing/2014/main" id="{FD4F7947-7618-4C51-94C6-D22A732AD410}"/>
              </a:ext>
            </a:extLst>
          </p:cNvPr>
          <p:cNvSpPr/>
          <p:nvPr/>
        </p:nvSpPr>
        <p:spPr>
          <a:xfrm>
            <a:off x="798473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9" name="TextBox 59">
            <a:extLst>
              <a:ext uri="{FF2B5EF4-FFF2-40B4-BE49-F238E27FC236}">
                <a16:creationId xmlns:a16="http://schemas.microsoft.com/office/drawing/2014/main" id="{2F7ECF31-A879-4561-83EA-43AB3D9B2BFA}"/>
              </a:ext>
            </a:extLst>
          </p:cNvPr>
          <p:cNvSpPr txBox="1"/>
          <p:nvPr/>
        </p:nvSpPr>
        <p:spPr>
          <a:xfrm>
            <a:off x="6612963" y="3040298"/>
            <a:ext cx="606702" cy="33362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90" name="TextBox 61">
            <a:extLst>
              <a:ext uri="{FF2B5EF4-FFF2-40B4-BE49-F238E27FC236}">
                <a16:creationId xmlns:a16="http://schemas.microsoft.com/office/drawing/2014/main" id="{45F317BE-082B-4CCB-921A-5C7D737AAB26}"/>
              </a:ext>
            </a:extLst>
          </p:cNvPr>
          <p:cNvSpPr txBox="1"/>
          <p:nvPr/>
        </p:nvSpPr>
        <p:spPr>
          <a:xfrm>
            <a:off x="7391172" y="2933494"/>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91" name="Picture 90" descr="C:\Users\ju\Desktop\docker-container.png">
            <a:extLst>
              <a:ext uri="{FF2B5EF4-FFF2-40B4-BE49-F238E27FC236}">
                <a16:creationId xmlns:a16="http://schemas.microsoft.com/office/drawing/2014/main" id="{0283BEBB-B9E6-4175-9F53-E62478145B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8962" y="3787625"/>
            <a:ext cx="298771" cy="150437"/>
          </a:xfrm>
          <a:prstGeom prst="rect">
            <a:avLst/>
          </a:prstGeom>
          <a:noFill/>
        </p:spPr>
      </p:pic>
      <p:pic>
        <p:nvPicPr>
          <p:cNvPr id="92" name="Picture 91" descr="C:\Users\ju\Desktop\docker-container.png">
            <a:extLst>
              <a:ext uri="{FF2B5EF4-FFF2-40B4-BE49-F238E27FC236}">
                <a16:creationId xmlns:a16="http://schemas.microsoft.com/office/drawing/2014/main" id="{F5332114-EA9A-4EBA-BE25-AD6E84E1A9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69106" y="3766905"/>
            <a:ext cx="298771" cy="150437"/>
          </a:xfrm>
          <a:prstGeom prst="rect">
            <a:avLst/>
          </a:prstGeom>
          <a:noFill/>
        </p:spPr>
      </p:pic>
      <p:sp>
        <p:nvSpPr>
          <p:cNvPr id="93" name="Rectangle 60">
            <a:extLst>
              <a:ext uri="{FF2B5EF4-FFF2-40B4-BE49-F238E27FC236}">
                <a16:creationId xmlns:a16="http://schemas.microsoft.com/office/drawing/2014/main" id="{3DB36B0F-5F70-4D62-8E95-F46569CE5D49}"/>
              </a:ext>
            </a:extLst>
          </p:cNvPr>
          <p:cNvSpPr/>
          <p:nvPr/>
        </p:nvSpPr>
        <p:spPr>
          <a:xfrm>
            <a:off x="7242104"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5" name="TextBox 94">
            <a:extLst>
              <a:ext uri="{FF2B5EF4-FFF2-40B4-BE49-F238E27FC236}">
                <a16:creationId xmlns:a16="http://schemas.microsoft.com/office/drawing/2014/main" id="{BEB67A4D-037B-49DD-934E-52543FBA165C}"/>
              </a:ext>
            </a:extLst>
          </p:cNvPr>
          <p:cNvSpPr txBox="1"/>
          <p:nvPr/>
        </p:nvSpPr>
        <p:spPr>
          <a:xfrm>
            <a:off x="6922517" y="4670688"/>
            <a:ext cx="1038836" cy="523084"/>
          </a:xfrm>
          <a:prstGeom prst="rect">
            <a:avLst/>
          </a:prstGeom>
          <a:noFill/>
        </p:spPr>
        <p:txBody>
          <a:bodyPr wrap="square" rtlCol="0">
            <a:spAutoFit/>
          </a:bodyPr>
          <a:lstStyle/>
          <a:p>
            <a:r>
              <a:rPr lang="en-GB" sz="1400" dirty="0"/>
              <a:t>Docker Host 3</a:t>
            </a:r>
          </a:p>
        </p:txBody>
      </p:sp>
      <p:cxnSp>
        <p:nvCxnSpPr>
          <p:cNvPr id="96" name="Straight Connector 43">
            <a:extLst>
              <a:ext uri="{FF2B5EF4-FFF2-40B4-BE49-F238E27FC236}">
                <a16:creationId xmlns:a16="http://schemas.microsoft.com/office/drawing/2014/main" id="{AFA37EF5-7283-4268-A322-5A0B8167E085}"/>
              </a:ext>
            </a:extLst>
          </p:cNvPr>
          <p:cNvCxnSpPr/>
          <p:nvPr/>
        </p:nvCxnSpPr>
        <p:spPr>
          <a:xfrm>
            <a:off x="929636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59">
            <a:extLst>
              <a:ext uri="{FF2B5EF4-FFF2-40B4-BE49-F238E27FC236}">
                <a16:creationId xmlns:a16="http://schemas.microsoft.com/office/drawing/2014/main" id="{8F8D885D-D473-40AA-A0E7-14AA6536F471}"/>
              </a:ext>
            </a:extLst>
          </p:cNvPr>
          <p:cNvSpPr txBox="1"/>
          <p:nvPr/>
        </p:nvSpPr>
        <p:spPr>
          <a:xfrm>
            <a:off x="878912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8" name="Rectangle 60">
            <a:extLst>
              <a:ext uri="{FF2B5EF4-FFF2-40B4-BE49-F238E27FC236}">
                <a16:creationId xmlns:a16="http://schemas.microsoft.com/office/drawing/2014/main" id="{C1D37A49-DA3E-4672-ADA9-A684F5149903}"/>
              </a:ext>
            </a:extLst>
          </p:cNvPr>
          <p:cNvSpPr/>
          <p:nvPr/>
        </p:nvSpPr>
        <p:spPr>
          <a:xfrm>
            <a:off x="923649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9" name="TextBox 61">
            <a:extLst>
              <a:ext uri="{FF2B5EF4-FFF2-40B4-BE49-F238E27FC236}">
                <a16:creationId xmlns:a16="http://schemas.microsoft.com/office/drawing/2014/main" id="{0360A18D-00BF-4C25-9D7F-70851242F58C}"/>
              </a:ext>
            </a:extLst>
          </p:cNvPr>
          <p:cNvSpPr txBox="1"/>
          <p:nvPr/>
        </p:nvSpPr>
        <p:spPr>
          <a:xfrm>
            <a:off x="9351730" y="2931683"/>
            <a:ext cx="695239"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10.240.0.6</a:t>
            </a:r>
          </a:p>
        </p:txBody>
      </p:sp>
      <p:cxnSp>
        <p:nvCxnSpPr>
          <p:cNvPr id="100" name="Straight Connector 17">
            <a:extLst>
              <a:ext uri="{FF2B5EF4-FFF2-40B4-BE49-F238E27FC236}">
                <a16:creationId xmlns:a16="http://schemas.microsoft.com/office/drawing/2014/main" id="{0A7B3884-F3FA-4633-9A9B-08B4E18BB7BA}"/>
              </a:ext>
            </a:extLst>
          </p:cNvPr>
          <p:cNvCxnSpPr/>
          <p:nvPr/>
        </p:nvCxnSpPr>
        <p:spPr>
          <a:xfrm flipV="1">
            <a:off x="977671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44">
            <a:extLst>
              <a:ext uri="{FF2B5EF4-FFF2-40B4-BE49-F238E27FC236}">
                <a16:creationId xmlns:a16="http://schemas.microsoft.com/office/drawing/2014/main" id="{8796708D-60C9-4C0A-994B-A7D1F270F7E8}"/>
              </a:ext>
            </a:extLst>
          </p:cNvPr>
          <p:cNvSpPr/>
          <p:nvPr/>
        </p:nvSpPr>
        <p:spPr>
          <a:xfrm>
            <a:off x="983777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2" name="Straight Connector 30">
            <a:extLst>
              <a:ext uri="{FF2B5EF4-FFF2-40B4-BE49-F238E27FC236}">
                <a16:creationId xmlns:a16="http://schemas.microsoft.com/office/drawing/2014/main" id="{5D99E824-99CE-48C2-8FE2-BA0C475E51D0}"/>
              </a:ext>
            </a:extLst>
          </p:cNvPr>
          <p:cNvCxnSpPr>
            <a:cxnSpLocks/>
          </p:cNvCxnSpPr>
          <p:nvPr/>
        </p:nvCxnSpPr>
        <p:spPr>
          <a:xfrm>
            <a:off x="1009610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57906E06-1397-4E07-941A-92C68CBFA9CC}"/>
              </a:ext>
            </a:extLst>
          </p:cNvPr>
          <p:cNvCxnSpPr/>
          <p:nvPr/>
        </p:nvCxnSpPr>
        <p:spPr>
          <a:xfrm>
            <a:off x="988159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0">
            <a:extLst>
              <a:ext uri="{FF2B5EF4-FFF2-40B4-BE49-F238E27FC236}">
                <a16:creationId xmlns:a16="http://schemas.microsoft.com/office/drawing/2014/main" id="{1135524B-5CAE-429E-9D95-7045EA94B199}"/>
              </a:ext>
            </a:extLst>
          </p:cNvPr>
          <p:cNvCxnSpPr/>
          <p:nvPr/>
        </p:nvCxnSpPr>
        <p:spPr>
          <a:xfrm>
            <a:off x="1036049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30">
            <a:extLst>
              <a:ext uri="{FF2B5EF4-FFF2-40B4-BE49-F238E27FC236}">
                <a16:creationId xmlns:a16="http://schemas.microsoft.com/office/drawing/2014/main" id="{0BF19400-E5B2-4DDF-8E0D-1626DD67D7EC}"/>
              </a:ext>
            </a:extLst>
          </p:cNvPr>
          <p:cNvCxnSpPr/>
          <p:nvPr/>
        </p:nvCxnSpPr>
        <p:spPr>
          <a:xfrm>
            <a:off x="1084532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Picture 105" descr="C:\Users\ju\Desktop\docker-container.png">
            <a:extLst>
              <a:ext uri="{FF2B5EF4-FFF2-40B4-BE49-F238E27FC236}">
                <a16:creationId xmlns:a16="http://schemas.microsoft.com/office/drawing/2014/main" id="{BC8F96CE-D38A-42EB-99B7-90A8AB7CF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32207" y="3773110"/>
            <a:ext cx="298771" cy="150437"/>
          </a:xfrm>
          <a:prstGeom prst="rect">
            <a:avLst/>
          </a:prstGeom>
          <a:noFill/>
        </p:spPr>
      </p:pic>
      <p:sp>
        <p:nvSpPr>
          <p:cNvPr id="107" name="Rectangle 144">
            <a:extLst>
              <a:ext uri="{FF2B5EF4-FFF2-40B4-BE49-F238E27FC236}">
                <a16:creationId xmlns:a16="http://schemas.microsoft.com/office/drawing/2014/main" id="{43E113B2-3CA2-49B6-8E05-A80AA10F33B2}"/>
              </a:ext>
            </a:extLst>
          </p:cNvPr>
          <p:cNvSpPr/>
          <p:nvPr/>
        </p:nvSpPr>
        <p:spPr>
          <a:xfrm>
            <a:off x="1031335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8" name="Rectangle 144">
            <a:extLst>
              <a:ext uri="{FF2B5EF4-FFF2-40B4-BE49-F238E27FC236}">
                <a16:creationId xmlns:a16="http://schemas.microsoft.com/office/drawing/2014/main" id="{F6EE492A-EE08-4229-BFAC-A02E3E94884D}"/>
              </a:ext>
            </a:extLst>
          </p:cNvPr>
          <p:cNvSpPr/>
          <p:nvPr/>
        </p:nvSpPr>
        <p:spPr>
          <a:xfrm>
            <a:off x="1079442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2" name="TextBox 59">
            <a:extLst>
              <a:ext uri="{FF2B5EF4-FFF2-40B4-BE49-F238E27FC236}">
                <a16:creationId xmlns:a16="http://schemas.microsoft.com/office/drawing/2014/main" id="{503775C2-6DDE-481A-B9D3-E199BFE75CCC}"/>
              </a:ext>
            </a:extLst>
          </p:cNvPr>
          <p:cNvSpPr txBox="1"/>
          <p:nvPr/>
        </p:nvSpPr>
        <p:spPr>
          <a:xfrm>
            <a:off x="9400529" y="3040298"/>
            <a:ext cx="628826" cy="2579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113" name="TextBox 61">
            <a:extLst>
              <a:ext uri="{FF2B5EF4-FFF2-40B4-BE49-F238E27FC236}">
                <a16:creationId xmlns:a16="http://schemas.microsoft.com/office/drawing/2014/main" id="{56B02B8F-A9D0-4E46-9040-062FCA4CC675}"/>
              </a:ext>
            </a:extLst>
          </p:cNvPr>
          <p:cNvSpPr txBox="1"/>
          <p:nvPr/>
        </p:nvSpPr>
        <p:spPr>
          <a:xfrm>
            <a:off x="10268465" y="2949816"/>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114" name="Picture 113" descr="C:\Users\ju\Desktop\docker-container.png">
            <a:extLst>
              <a:ext uri="{FF2B5EF4-FFF2-40B4-BE49-F238E27FC236}">
                <a16:creationId xmlns:a16="http://schemas.microsoft.com/office/drawing/2014/main" id="{75CD9E3B-DD01-4580-9FAA-2574875694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18652" y="3787625"/>
            <a:ext cx="298771" cy="150437"/>
          </a:xfrm>
          <a:prstGeom prst="rect">
            <a:avLst/>
          </a:prstGeom>
          <a:noFill/>
        </p:spPr>
      </p:pic>
      <p:sp>
        <p:nvSpPr>
          <p:cNvPr id="116" name="Rectangle 60">
            <a:extLst>
              <a:ext uri="{FF2B5EF4-FFF2-40B4-BE49-F238E27FC236}">
                <a16:creationId xmlns:a16="http://schemas.microsoft.com/office/drawing/2014/main" id="{593A4C6F-517B-4F77-9E1E-748A13E96D41}"/>
              </a:ext>
            </a:extLst>
          </p:cNvPr>
          <p:cNvSpPr/>
          <p:nvPr/>
        </p:nvSpPr>
        <p:spPr>
          <a:xfrm>
            <a:off x="10051795"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18" name="TextBox 117">
            <a:extLst>
              <a:ext uri="{FF2B5EF4-FFF2-40B4-BE49-F238E27FC236}">
                <a16:creationId xmlns:a16="http://schemas.microsoft.com/office/drawing/2014/main" id="{6E362713-6083-41F2-9425-9762584AE628}"/>
              </a:ext>
            </a:extLst>
          </p:cNvPr>
          <p:cNvSpPr txBox="1"/>
          <p:nvPr/>
        </p:nvSpPr>
        <p:spPr>
          <a:xfrm>
            <a:off x="9732207" y="4670688"/>
            <a:ext cx="1038836" cy="523084"/>
          </a:xfrm>
          <a:prstGeom prst="rect">
            <a:avLst/>
          </a:prstGeom>
          <a:noFill/>
        </p:spPr>
        <p:txBody>
          <a:bodyPr wrap="square" rtlCol="0">
            <a:spAutoFit/>
          </a:bodyPr>
          <a:lstStyle/>
          <a:p>
            <a:r>
              <a:rPr lang="en-GB" sz="1400" dirty="0"/>
              <a:t>Docker Host 4</a:t>
            </a:r>
          </a:p>
        </p:txBody>
      </p:sp>
      <p:cxnSp>
        <p:nvCxnSpPr>
          <p:cNvPr id="119" name="Straight Connector 43">
            <a:extLst>
              <a:ext uri="{FF2B5EF4-FFF2-40B4-BE49-F238E27FC236}">
                <a16:creationId xmlns:a16="http://schemas.microsoft.com/office/drawing/2014/main" id="{2E4D677B-0167-49FF-BDDA-CB7C76E83B05}"/>
              </a:ext>
            </a:extLst>
          </p:cNvPr>
          <p:cNvCxnSpPr>
            <a:cxnSpLocks/>
          </p:cNvCxnSpPr>
          <p:nvPr/>
        </p:nvCxnSpPr>
        <p:spPr>
          <a:xfrm>
            <a:off x="6484075" y="2758033"/>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43">
            <a:extLst>
              <a:ext uri="{FF2B5EF4-FFF2-40B4-BE49-F238E27FC236}">
                <a16:creationId xmlns:a16="http://schemas.microsoft.com/office/drawing/2014/main" id="{9A12F8B7-1802-498B-8579-45F1ED80D291}"/>
              </a:ext>
            </a:extLst>
          </p:cNvPr>
          <p:cNvCxnSpPr>
            <a:cxnSpLocks/>
          </p:cNvCxnSpPr>
          <p:nvPr/>
        </p:nvCxnSpPr>
        <p:spPr>
          <a:xfrm>
            <a:off x="9286985" y="2751845"/>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59">
            <a:extLst>
              <a:ext uri="{FF2B5EF4-FFF2-40B4-BE49-F238E27FC236}">
                <a16:creationId xmlns:a16="http://schemas.microsoft.com/office/drawing/2014/main" id="{5519459E-793B-4A83-AD13-DDA66112F3A1}"/>
              </a:ext>
            </a:extLst>
          </p:cNvPr>
          <p:cNvSpPr txBox="1"/>
          <p:nvPr/>
        </p:nvSpPr>
        <p:spPr>
          <a:xfrm>
            <a:off x="6880324" y="396633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c7</a:t>
            </a:r>
          </a:p>
        </p:txBody>
      </p:sp>
      <p:sp>
        <p:nvSpPr>
          <p:cNvPr id="123" name="TextBox 59">
            <a:extLst>
              <a:ext uri="{FF2B5EF4-FFF2-40B4-BE49-F238E27FC236}">
                <a16:creationId xmlns:a16="http://schemas.microsoft.com/office/drawing/2014/main" id="{AF41E948-B859-4069-9F09-9046E8A107B1}"/>
              </a:ext>
            </a:extLst>
          </p:cNvPr>
          <p:cNvSpPr txBox="1"/>
          <p:nvPr/>
        </p:nvSpPr>
        <p:spPr>
          <a:xfrm>
            <a:off x="7408962" y="3972576"/>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c8</a:t>
            </a:r>
          </a:p>
        </p:txBody>
      </p:sp>
      <p:sp>
        <p:nvSpPr>
          <p:cNvPr id="124" name="TextBox 59">
            <a:extLst>
              <a:ext uri="{FF2B5EF4-FFF2-40B4-BE49-F238E27FC236}">
                <a16:creationId xmlns:a16="http://schemas.microsoft.com/office/drawing/2014/main" id="{5C59416E-E211-4E1D-A33F-2276393ADA07}"/>
              </a:ext>
            </a:extLst>
          </p:cNvPr>
          <p:cNvSpPr txBox="1"/>
          <p:nvPr/>
        </p:nvSpPr>
        <p:spPr>
          <a:xfrm>
            <a:off x="7841811" y="3970937"/>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c9</a:t>
            </a:r>
          </a:p>
        </p:txBody>
      </p:sp>
      <p:sp>
        <p:nvSpPr>
          <p:cNvPr id="125" name="TextBox 59">
            <a:extLst>
              <a:ext uri="{FF2B5EF4-FFF2-40B4-BE49-F238E27FC236}">
                <a16:creationId xmlns:a16="http://schemas.microsoft.com/office/drawing/2014/main" id="{5EDBC49E-1FCF-4329-A84C-A7CB85A2BDBD}"/>
              </a:ext>
            </a:extLst>
          </p:cNvPr>
          <p:cNvSpPr txBox="1"/>
          <p:nvPr/>
        </p:nvSpPr>
        <p:spPr>
          <a:xfrm>
            <a:off x="9692258" y="3958313"/>
            <a:ext cx="285398" cy="13080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c10</a:t>
            </a:r>
          </a:p>
        </p:txBody>
      </p:sp>
      <p:sp>
        <p:nvSpPr>
          <p:cNvPr id="126" name="TextBox 125">
            <a:extLst>
              <a:ext uri="{FF2B5EF4-FFF2-40B4-BE49-F238E27FC236}">
                <a16:creationId xmlns:a16="http://schemas.microsoft.com/office/drawing/2014/main" id="{C8DF2D49-3057-49A3-9050-137E3AB842C2}"/>
              </a:ext>
            </a:extLst>
          </p:cNvPr>
          <p:cNvSpPr txBox="1"/>
          <p:nvPr/>
        </p:nvSpPr>
        <p:spPr>
          <a:xfrm>
            <a:off x="10220896" y="3964556"/>
            <a:ext cx="296527" cy="13219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c11</a:t>
            </a:r>
          </a:p>
        </p:txBody>
      </p:sp>
      <p:sp>
        <p:nvSpPr>
          <p:cNvPr id="129" name="TextBox 61">
            <a:extLst>
              <a:ext uri="{FF2B5EF4-FFF2-40B4-BE49-F238E27FC236}">
                <a16:creationId xmlns:a16="http://schemas.microsoft.com/office/drawing/2014/main" id="{FF49FA45-471D-4A0C-A2BA-44FC5C567CA4}"/>
              </a:ext>
            </a:extLst>
          </p:cNvPr>
          <p:cNvSpPr txBox="1"/>
          <p:nvPr/>
        </p:nvSpPr>
        <p:spPr>
          <a:xfrm>
            <a:off x="6483853" y="2447381"/>
            <a:ext cx="1253567" cy="17641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10.240.0.5:5000</a:t>
            </a:r>
          </a:p>
        </p:txBody>
      </p:sp>
      <p:sp>
        <p:nvSpPr>
          <p:cNvPr id="131" name="TextBox 61">
            <a:extLst>
              <a:ext uri="{FF2B5EF4-FFF2-40B4-BE49-F238E27FC236}">
                <a16:creationId xmlns:a16="http://schemas.microsoft.com/office/drawing/2014/main" id="{C553B869-0E0B-43D4-809B-BB57372E2C10}"/>
              </a:ext>
            </a:extLst>
          </p:cNvPr>
          <p:cNvSpPr txBox="1"/>
          <p:nvPr/>
        </p:nvSpPr>
        <p:spPr>
          <a:xfrm>
            <a:off x="9262083" y="2466727"/>
            <a:ext cx="1054475" cy="1242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10.240.0.6:8001</a:t>
            </a:r>
          </a:p>
        </p:txBody>
      </p:sp>
      <p:cxnSp>
        <p:nvCxnSpPr>
          <p:cNvPr id="137" name="Straight Arrow Connector 136">
            <a:extLst>
              <a:ext uri="{FF2B5EF4-FFF2-40B4-BE49-F238E27FC236}">
                <a16:creationId xmlns:a16="http://schemas.microsoft.com/office/drawing/2014/main" id="{9C0AD46C-ABE2-462C-BB27-B4211963D5CE}"/>
              </a:ext>
            </a:extLst>
          </p:cNvPr>
          <p:cNvCxnSpPr>
            <a:cxnSpLocks/>
          </p:cNvCxnSpPr>
          <p:nvPr/>
        </p:nvCxnSpPr>
        <p:spPr>
          <a:xfrm>
            <a:off x="3867463" y="2634656"/>
            <a:ext cx="1217670" cy="10406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E3055A76-729C-4ACE-99FA-DD3A5BEC5558}"/>
              </a:ext>
            </a:extLst>
          </p:cNvPr>
          <p:cNvCxnSpPr>
            <a:cxnSpLocks/>
            <a:stCxn id="129" idx="2"/>
          </p:cNvCxnSpPr>
          <p:nvPr/>
        </p:nvCxnSpPr>
        <p:spPr>
          <a:xfrm>
            <a:off x="7110637" y="2623794"/>
            <a:ext cx="298325" cy="109817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05553073-C568-4630-B124-0F6190526F24}"/>
              </a:ext>
            </a:extLst>
          </p:cNvPr>
          <p:cNvCxnSpPr>
            <a:cxnSpLocks/>
          </p:cNvCxnSpPr>
          <p:nvPr/>
        </p:nvCxnSpPr>
        <p:spPr>
          <a:xfrm>
            <a:off x="9579449" y="2601221"/>
            <a:ext cx="146354" cy="11656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9576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590F9-5293-4618-8184-76AE1DF66357}"/>
              </a:ext>
            </a:extLst>
          </p:cNvPr>
          <p:cNvSpPr>
            <a:spLocks noGrp="1"/>
          </p:cNvSpPr>
          <p:nvPr>
            <p:ph type="title"/>
          </p:nvPr>
        </p:nvSpPr>
        <p:spPr/>
        <p:txBody>
          <a:bodyPr/>
          <a:lstStyle/>
          <a:p>
            <a:r>
              <a:rPr lang="en-GB" dirty="0"/>
              <a:t>Container Orchestration Platform Needed!</a:t>
            </a:r>
          </a:p>
        </p:txBody>
      </p:sp>
      <p:sp>
        <p:nvSpPr>
          <p:cNvPr id="4" name="Content Placeholder 3">
            <a:extLst>
              <a:ext uri="{FF2B5EF4-FFF2-40B4-BE49-F238E27FC236}">
                <a16:creationId xmlns:a16="http://schemas.microsoft.com/office/drawing/2014/main" id="{539F1F53-EEB8-493C-B89D-51DA1FFDBBB6}"/>
              </a:ext>
            </a:extLst>
          </p:cNvPr>
          <p:cNvSpPr>
            <a:spLocks noGrp="1"/>
          </p:cNvSpPr>
          <p:nvPr>
            <p:ph idx="1"/>
          </p:nvPr>
        </p:nvSpPr>
        <p:spPr/>
        <p:txBody>
          <a:bodyPr>
            <a:normAutofit/>
          </a:bodyPr>
          <a:lstStyle/>
          <a:p>
            <a:r>
              <a:rPr lang="en-GB" dirty="0"/>
              <a:t>There are a number of ways to provide scalable software-defined container networks</a:t>
            </a:r>
          </a:p>
          <a:p>
            <a:r>
              <a:rPr lang="en-GB" dirty="0"/>
              <a:t>Docker’s own native orchestration is called Docker Swarm</a:t>
            </a:r>
          </a:p>
          <a:p>
            <a:pPr lvl="1"/>
            <a:r>
              <a:rPr lang="en-GB" dirty="0"/>
              <a:t>You create a cluster of Docker Hosts</a:t>
            </a:r>
          </a:p>
          <a:p>
            <a:pPr lvl="1"/>
            <a:r>
              <a:rPr lang="en-GB" dirty="0"/>
              <a:t>You create overlay network (which implements VXLAN)</a:t>
            </a:r>
          </a:p>
          <a:p>
            <a:pPr lvl="1"/>
            <a:r>
              <a:rPr lang="en-GB" dirty="0"/>
              <a:t>You deploy services which describe the replica count of container image</a:t>
            </a:r>
          </a:p>
        </p:txBody>
      </p:sp>
    </p:spTree>
    <p:extLst>
      <p:ext uri="{BB962C8B-B14F-4D97-AF65-F5344CB8AC3E}">
        <p14:creationId xmlns:p14="http://schemas.microsoft.com/office/powerpoint/2010/main" val="282954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570083" y="1383563"/>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4" name="Rectangle: Rounded Corners 23">
            <a:extLst>
              <a:ext uri="{FF2B5EF4-FFF2-40B4-BE49-F238E27FC236}">
                <a16:creationId xmlns:a16="http://schemas.microsoft.com/office/drawing/2014/main" id="{76E67E51-005F-4B34-8964-CBAB0E50B9A7}"/>
              </a:ext>
            </a:extLst>
          </p:cNvPr>
          <p:cNvSpPr/>
          <p:nvPr/>
        </p:nvSpPr>
        <p:spPr bwMode="auto">
          <a:xfrm>
            <a:off x="1063558" y="4131762"/>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2150821" y="3215696"/>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Docker Native Overlay</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156670" y="1806363"/>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“nginx1”</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2505058"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2505058"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12" name="TextBox 11">
            <a:extLst>
              <a:ext uri="{FF2B5EF4-FFF2-40B4-BE49-F238E27FC236}">
                <a16:creationId xmlns:a16="http://schemas.microsoft.com/office/drawing/2014/main" id="{16747822-8A2D-4436-9E86-8CE18ABA3C25}"/>
              </a:ext>
            </a:extLst>
          </p:cNvPr>
          <p:cNvSpPr txBox="1"/>
          <p:nvPr/>
        </p:nvSpPr>
        <p:spPr>
          <a:xfrm>
            <a:off x="3601733" y="3438523"/>
            <a:ext cx="1303582" cy="243776"/>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3063077" y="4935462"/>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2897809" y="2910975"/>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a:stCxn id="26" idx="2"/>
          </p:cNvCxnSpPr>
          <p:nvPr/>
        </p:nvCxnSpPr>
        <p:spPr>
          <a:xfrm>
            <a:off x="1838693" y="2905262"/>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a:endCxn id="13" idx="0"/>
          </p:cNvCxnSpPr>
          <p:nvPr/>
        </p:nvCxnSpPr>
        <p:spPr>
          <a:xfrm>
            <a:off x="3476355" y="4640265"/>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F3501C-BF88-4F3D-B5B6-9FD48C10499B}"/>
              </a:ext>
            </a:extLst>
          </p:cNvPr>
          <p:cNvSpPr txBox="1"/>
          <p:nvPr/>
        </p:nvSpPr>
        <p:spPr>
          <a:xfrm>
            <a:off x="2897809" y="4363635"/>
            <a:ext cx="1979625" cy="245996"/>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26" name="Rectangle: Rounded Corners 25">
            <a:extLst>
              <a:ext uri="{FF2B5EF4-FFF2-40B4-BE49-F238E27FC236}">
                <a16:creationId xmlns:a16="http://schemas.microsoft.com/office/drawing/2014/main" id="{703659A5-6C5D-428C-AC65-CFAF11B96D1D}"/>
              </a:ext>
            </a:extLst>
          </p:cNvPr>
          <p:cNvSpPr/>
          <p:nvPr/>
        </p:nvSpPr>
        <p:spPr bwMode="auto">
          <a:xfrm>
            <a:off x="1425415"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27" name="Rectangle: Rounded Corners 26">
            <a:extLst>
              <a:ext uri="{FF2B5EF4-FFF2-40B4-BE49-F238E27FC236}">
                <a16:creationId xmlns:a16="http://schemas.microsoft.com/office/drawing/2014/main" id="{FEF3F693-B829-4670-8C5D-0A03B5C43317}"/>
              </a:ext>
            </a:extLst>
          </p:cNvPr>
          <p:cNvSpPr/>
          <p:nvPr/>
        </p:nvSpPr>
        <p:spPr bwMode="auto">
          <a:xfrm>
            <a:off x="1425415" y="432030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29" name="Rectangle: Rounded Corners 28">
            <a:extLst>
              <a:ext uri="{FF2B5EF4-FFF2-40B4-BE49-F238E27FC236}">
                <a16:creationId xmlns:a16="http://schemas.microsoft.com/office/drawing/2014/main" id="{E3A67539-54B5-4FB9-8F15-ABC76E35C088}"/>
              </a:ext>
            </a:extLst>
          </p:cNvPr>
          <p:cNvSpPr/>
          <p:nvPr/>
        </p:nvSpPr>
        <p:spPr bwMode="auto">
          <a:xfrm>
            <a:off x="7304299" y="1328172"/>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0" name="Rectangle: Rounded Corners 29">
            <a:extLst>
              <a:ext uri="{FF2B5EF4-FFF2-40B4-BE49-F238E27FC236}">
                <a16:creationId xmlns:a16="http://schemas.microsoft.com/office/drawing/2014/main" id="{F91834F4-3CB6-4FFC-8A86-EE82604462F9}"/>
              </a:ext>
            </a:extLst>
          </p:cNvPr>
          <p:cNvSpPr/>
          <p:nvPr/>
        </p:nvSpPr>
        <p:spPr bwMode="auto">
          <a:xfrm>
            <a:off x="7574418" y="4120335"/>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1" name="Rectangle: Rounded Corners 30">
            <a:extLst>
              <a:ext uri="{FF2B5EF4-FFF2-40B4-BE49-F238E27FC236}">
                <a16:creationId xmlns:a16="http://schemas.microsoft.com/office/drawing/2014/main" id="{FE2CA295-EF9B-4D31-9337-B774F0D37538}"/>
              </a:ext>
            </a:extLst>
          </p:cNvPr>
          <p:cNvSpPr/>
          <p:nvPr/>
        </p:nvSpPr>
        <p:spPr bwMode="auto">
          <a:xfrm>
            <a:off x="7574418" y="3252298"/>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2" name="Rectangle: Rounded Corners 31">
            <a:extLst>
              <a:ext uri="{FF2B5EF4-FFF2-40B4-BE49-F238E27FC236}">
                <a16:creationId xmlns:a16="http://schemas.microsoft.com/office/drawing/2014/main" id="{361D67E5-8F60-4D08-94EC-A741BB514703}"/>
              </a:ext>
            </a:extLst>
          </p:cNvPr>
          <p:cNvSpPr/>
          <p:nvPr/>
        </p:nvSpPr>
        <p:spPr bwMode="auto">
          <a:xfrm>
            <a:off x="8096862" y="1758869"/>
            <a:ext cx="2881858"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“nginx2”</a:t>
            </a:r>
          </a:p>
        </p:txBody>
      </p:sp>
      <p:sp>
        <p:nvSpPr>
          <p:cNvPr id="33" name="Rectangle: Rounded Corners 32">
            <a:extLst>
              <a:ext uri="{FF2B5EF4-FFF2-40B4-BE49-F238E27FC236}">
                <a16:creationId xmlns:a16="http://schemas.microsoft.com/office/drawing/2014/main" id="{86B33AEA-5150-404B-9F71-1BFF80281A69}"/>
              </a:ext>
            </a:extLst>
          </p:cNvPr>
          <p:cNvSpPr/>
          <p:nvPr/>
        </p:nvSpPr>
        <p:spPr bwMode="auto">
          <a:xfrm>
            <a:off x="9983405" y="255524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34" name="Rectangle: Rounded Corners 33">
            <a:extLst>
              <a:ext uri="{FF2B5EF4-FFF2-40B4-BE49-F238E27FC236}">
                <a16:creationId xmlns:a16="http://schemas.microsoft.com/office/drawing/2014/main" id="{5304570C-1DAF-41CE-8487-EA5D35C47119}"/>
              </a:ext>
            </a:extLst>
          </p:cNvPr>
          <p:cNvSpPr/>
          <p:nvPr/>
        </p:nvSpPr>
        <p:spPr bwMode="auto">
          <a:xfrm>
            <a:off x="8235204"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35" name="TextBox 34">
            <a:extLst>
              <a:ext uri="{FF2B5EF4-FFF2-40B4-BE49-F238E27FC236}">
                <a16:creationId xmlns:a16="http://schemas.microsoft.com/office/drawing/2014/main" id="{5C41F5F3-D51C-4A52-B048-979B4D8C9FEF}"/>
              </a:ext>
            </a:extLst>
          </p:cNvPr>
          <p:cNvSpPr txBox="1"/>
          <p:nvPr/>
        </p:nvSpPr>
        <p:spPr>
          <a:xfrm>
            <a:off x="9104106" y="3472872"/>
            <a:ext cx="1297053" cy="209427"/>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36" name="Rectangle: Rounded Corners 35">
            <a:extLst>
              <a:ext uri="{FF2B5EF4-FFF2-40B4-BE49-F238E27FC236}">
                <a16:creationId xmlns:a16="http://schemas.microsoft.com/office/drawing/2014/main" id="{2B40D84D-E4E8-4CBF-AF53-B813B34AE031}"/>
              </a:ext>
            </a:extLst>
          </p:cNvPr>
          <p:cNvSpPr/>
          <p:nvPr/>
        </p:nvSpPr>
        <p:spPr bwMode="auto">
          <a:xfrm>
            <a:off x="9040677" y="4923143"/>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37" name="Straight Connector 43">
            <a:extLst>
              <a:ext uri="{FF2B5EF4-FFF2-40B4-BE49-F238E27FC236}">
                <a16:creationId xmlns:a16="http://schemas.microsoft.com/office/drawing/2014/main" id="{4E459AD3-935A-4F40-B53E-3D6A7A57E333}"/>
              </a:ext>
            </a:extLst>
          </p:cNvPr>
          <p:cNvCxnSpPr>
            <a:cxnSpLocks/>
            <a:stCxn id="41" idx="2"/>
            <a:endCxn id="34" idx="0"/>
          </p:cNvCxnSpPr>
          <p:nvPr/>
        </p:nvCxnSpPr>
        <p:spPr>
          <a:xfrm>
            <a:off x="8648482" y="2840569"/>
            <a:ext cx="0" cy="584623"/>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43">
            <a:extLst>
              <a:ext uri="{FF2B5EF4-FFF2-40B4-BE49-F238E27FC236}">
                <a16:creationId xmlns:a16="http://schemas.microsoft.com/office/drawing/2014/main" id="{8FAF06F6-E22D-48DA-986B-7D41B5EA0433}"/>
              </a:ext>
            </a:extLst>
          </p:cNvPr>
          <p:cNvCxnSpPr>
            <a:cxnSpLocks/>
          </p:cNvCxnSpPr>
          <p:nvPr/>
        </p:nvCxnSpPr>
        <p:spPr>
          <a:xfrm>
            <a:off x="10531933" y="2864315"/>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B0E34E-FCE3-4658-B53F-8EB8B807E28B}"/>
              </a:ext>
            </a:extLst>
          </p:cNvPr>
          <p:cNvSpPr txBox="1"/>
          <p:nvPr/>
        </p:nvSpPr>
        <p:spPr>
          <a:xfrm>
            <a:off x="7890566" y="4303905"/>
            <a:ext cx="1976665" cy="243039"/>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41" name="Rectangle: Rounded Corners 40">
            <a:extLst>
              <a:ext uri="{FF2B5EF4-FFF2-40B4-BE49-F238E27FC236}">
                <a16:creationId xmlns:a16="http://schemas.microsoft.com/office/drawing/2014/main" id="{C75F88DC-08D7-4B29-9BAC-7C66B713B1D3}"/>
              </a:ext>
            </a:extLst>
          </p:cNvPr>
          <p:cNvSpPr/>
          <p:nvPr/>
        </p:nvSpPr>
        <p:spPr bwMode="auto">
          <a:xfrm>
            <a:off x="8235204" y="2547274"/>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42" name="Rectangle: Rounded Corners 41">
            <a:extLst>
              <a:ext uri="{FF2B5EF4-FFF2-40B4-BE49-F238E27FC236}">
                <a16:creationId xmlns:a16="http://schemas.microsoft.com/office/drawing/2014/main" id="{48258561-C741-4016-B206-DF2C0DDD1071}"/>
              </a:ext>
            </a:extLst>
          </p:cNvPr>
          <p:cNvSpPr/>
          <p:nvPr/>
        </p:nvSpPr>
        <p:spPr bwMode="auto">
          <a:xfrm>
            <a:off x="9979626" y="4271766"/>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43" name="Rectangle 42">
            <a:extLst>
              <a:ext uri="{FF2B5EF4-FFF2-40B4-BE49-F238E27FC236}">
                <a16:creationId xmlns:a16="http://schemas.microsoft.com/office/drawing/2014/main" id="{3709DCBB-8B5C-4528-853E-6C606940CB07}"/>
              </a:ext>
            </a:extLst>
          </p:cNvPr>
          <p:cNvSpPr/>
          <p:nvPr/>
        </p:nvSpPr>
        <p:spPr bwMode="auto">
          <a:xfrm>
            <a:off x="4971919" y="3467090"/>
            <a:ext cx="3054928" cy="180928"/>
          </a:xfrm>
          <a:prstGeom prst="rect">
            <a:avLst/>
          </a:prstGeom>
          <a:solidFill>
            <a:srgbClr val="FDB813"/>
          </a:solidFill>
          <a:ln w="19050">
            <a:noFill/>
            <a:round/>
            <a:headEnd/>
            <a:tailEnd/>
          </a:ln>
          <a:effectLst/>
        </p:spPr>
        <p:txBody>
          <a:bodyPr wrap="none" lIns="0" tIns="0" rIns="0" bIns="0" rtlCol="0" anchor="ctr"/>
          <a:lstStyle/>
          <a:p>
            <a:pPr algn="ctr"/>
            <a:endParaRPr lang="en-GB" sz="1600" b="1" dirty="0">
              <a:solidFill>
                <a:srgbClr val="FFFFFF"/>
              </a:solidFill>
            </a:endParaRPr>
          </a:p>
        </p:txBody>
      </p:sp>
      <p:cxnSp>
        <p:nvCxnSpPr>
          <p:cNvPr id="44" name="Straight Connector 43">
            <a:extLst>
              <a:ext uri="{FF2B5EF4-FFF2-40B4-BE49-F238E27FC236}">
                <a16:creationId xmlns:a16="http://schemas.microsoft.com/office/drawing/2014/main" id="{C015D40C-12B3-4104-82A3-74DCD4A2E2CB}"/>
              </a:ext>
            </a:extLst>
          </p:cNvPr>
          <p:cNvCxnSpPr>
            <a:cxnSpLocks/>
          </p:cNvCxnSpPr>
          <p:nvPr/>
        </p:nvCxnSpPr>
        <p:spPr>
          <a:xfrm>
            <a:off x="3475086" y="5217330"/>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80CF8E-98FC-452C-AC43-5DEE28C7497D}"/>
              </a:ext>
            </a:extLst>
          </p:cNvPr>
          <p:cNvCxnSpPr>
            <a:cxnSpLocks/>
          </p:cNvCxnSpPr>
          <p:nvPr/>
        </p:nvCxnSpPr>
        <p:spPr>
          <a:xfrm>
            <a:off x="9444397" y="5198166"/>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7">
            <a:extLst>
              <a:ext uri="{FF2B5EF4-FFF2-40B4-BE49-F238E27FC236}">
                <a16:creationId xmlns:a16="http://schemas.microsoft.com/office/drawing/2014/main" id="{634D2D40-9A66-47FF-9B23-4FEAB154A7EF}"/>
              </a:ext>
            </a:extLst>
          </p:cNvPr>
          <p:cNvCxnSpPr>
            <a:cxnSpLocks/>
          </p:cNvCxnSpPr>
          <p:nvPr/>
        </p:nvCxnSpPr>
        <p:spPr>
          <a:xfrm flipV="1">
            <a:off x="850806" y="5781223"/>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D56B7D-2284-4D1E-AB84-7AA60CCCE4D9}"/>
              </a:ext>
            </a:extLst>
          </p:cNvPr>
          <p:cNvSpPr txBox="1"/>
          <p:nvPr/>
        </p:nvSpPr>
        <p:spPr>
          <a:xfrm>
            <a:off x="5428999" y="3438522"/>
            <a:ext cx="1744526" cy="243777"/>
          </a:xfrm>
          <a:prstGeom prst="rect">
            <a:avLst/>
          </a:prstGeom>
          <a:noFill/>
        </p:spPr>
        <p:txBody>
          <a:bodyPr wrap="square" lIns="0" tIns="0" rIns="0" bIns="0" rtlCol="0">
            <a:noAutofit/>
          </a:bodyPr>
          <a:lstStyle/>
          <a:p>
            <a:pPr>
              <a:lnSpc>
                <a:spcPct val="90000"/>
              </a:lnSpc>
            </a:pPr>
            <a:r>
              <a:rPr lang="en-GB" sz="1400" dirty="0"/>
              <a:t>Overlay (VXLAN)</a:t>
            </a:r>
          </a:p>
        </p:txBody>
      </p:sp>
      <p:sp>
        <p:nvSpPr>
          <p:cNvPr id="50" name="Rectangle 49">
            <a:extLst>
              <a:ext uri="{FF2B5EF4-FFF2-40B4-BE49-F238E27FC236}">
                <a16:creationId xmlns:a16="http://schemas.microsoft.com/office/drawing/2014/main" id="{5B95D33C-BBF3-42CD-8AD3-CAE5ED2DED95}"/>
              </a:ext>
            </a:extLst>
          </p:cNvPr>
          <p:cNvSpPr/>
          <p:nvPr/>
        </p:nvSpPr>
        <p:spPr>
          <a:xfrm>
            <a:off x="1877748" y="5409921"/>
            <a:ext cx="1561239" cy="369108"/>
          </a:xfrm>
          <a:prstGeom prst="rect">
            <a:avLst/>
          </a:prstGeom>
        </p:spPr>
        <p:txBody>
          <a:bodyPr wrap="none">
            <a:spAutoFit/>
          </a:bodyPr>
          <a:lstStyle/>
          <a:p>
            <a:r>
              <a:rPr lang="en-GB" sz="1799" dirty="0"/>
              <a:t>Docker Host</a:t>
            </a:r>
          </a:p>
        </p:txBody>
      </p:sp>
      <p:sp>
        <p:nvSpPr>
          <p:cNvPr id="51" name="Rectangle 50">
            <a:extLst>
              <a:ext uri="{FF2B5EF4-FFF2-40B4-BE49-F238E27FC236}">
                <a16:creationId xmlns:a16="http://schemas.microsoft.com/office/drawing/2014/main" id="{66C9D76D-A9C1-4E16-89F2-9708D579DAE2}"/>
              </a:ext>
            </a:extLst>
          </p:cNvPr>
          <p:cNvSpPr/>
          <p:nvPr/>
        </p:nvSpPr>
        <p:spPr>
          <a:xfrm>
            <a:off x="7847058" y="5405994"/>
            <a:ext cx="1561239" cy="369108"/>
          </a:xfrm>
          <a:prstGeom prst="rect">
            <a:avLst/>
          </a:prstGeom>
        </p:spPr>
        <p:txBody>
          <a:bodyPr wrap="none">
            <a:spAutoFit/>
          </a:bodyPr>
          <a:lstStyle/>
          <a:p>
            <a:r>
              <a:rPr lang="en-GB" sz="1799" dirty="0"/>
              <a:t>Docker Host</a:t>
            </a:r>
          </a:p>
        </p:txBody>
      </p:sp>
      <p:cxnSp>
        <p:nvCxnSpPr>
          <p:cNvPr id="45" name="Straight Connector 43">
            <a:extLst>
              <a:ext uri="{FF2B5EF4-FFF2-40B4-BE49-F238E27FC236}">
                <a16:creationId xmlns:a16="http://schemas.microsoft.com/office/drawing/2014/main" id="{A3B1D4BD-517A-46AE-AD00-6EADFD919136}"/>
              </a:ext>
            </a:extLst>
          </p:cNvPr>
          <p:cNvCxnSpPr>
            <a:cxnSpLocks/>
          </p:cNvCxnSpPr>
          <p:nvPr/>
        </p:nvCxnSpPr>
        <p:spPr>
          <a:xfrm>
            <a:off x="9453955" y="4631286"/>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9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Toward the goal supporting great open source learning materials, we will be leveraging and contributing to the excellent Containers Workshop slides originally created by </a:t>
            </a:r>
            <a:r>
              <a:rPr lang="en-US" b="1" dirty="0" err="1"/>
              <a:t>Jérôme</a:t>
            </a:r>
            <a:r>
              <a:rPr lang="en-US" b="1" dirty="0"/>
              <a:t> </a:t>
            </a:r>
            <a:r>
              <a:rPr lang="en-US" b="1" dirty="0" err="1"/>
              <a:t>Petazzoni</a:t>
            </a:r>
            <a:r>
              <a:rPr lang="en-US" b="1" dirty="0"/>
              <a:t> </a:t>
            </a:r>
            <a:r>
              <a:rPr lang="en-US" dirty="0"/>
              <a:t>and currently run with </a:t>
            </a:r>
            <a:r>
              <a:rPr lang="en-US" b="1" dirty="0"/>
              <a:t>Bret Fisher </a:t>
            </a:r>
            <a:r>
              <a:rPr lang="en-US" dirty="0"/>
              <a:t>which can be found in original source form at </a:t>
            </a:r>
          </a:p>
          <a:p>
            <a:pPr>
              <a:buNone/>
            </a:pPr>
            <a:r>
              <a:rPr lang="en-US" dirty="0">
                <a:hlinkClick r:id="rId2"/>
              </a:rPr>
              <a:t>https://github.com/jpetazzo/container.training/</a:t>
            </a:r>
            <a:endParaRPr lang="en-US" dirty="0"/>
          </a:p>
          <a:p>
            <a:r>
              <a:rPr lang="en-US" dirty="0"/>
              <a:t>That content is also hosted live at </a:t>
            </a:r>
            <a:r>
              <a:rPr lang="en-US" dirty="0">
                <a:hlinkClick r:id="rId3"/>
              </a:rPr>
              <a:t>http://container.training/</a:t>
            </a:r>
            <a:endParaRPr lang="en-US" dirty="0"/>
          </a:p>
          <a:p>
            <a:pPr>
              <a:buNone/>
            </a:pPr>
            <a:endParaRPr lang="en-US" dirty="0"/>
          </a:p>
          <a:p>
            <a:pPr fontAlgn="t"/>
            <a:r>
              <a:rPr lang="en-US" sz="1600" dirty="0"/>
              <a:t>The instructions and slides in that repository (e.g. the files with extension .md and .</a:t>
            </a:r>
            <a:r>
              <a:rPr lang="en-US" sz="1600" dirty="0" err="1"/>
              <a:t>yml</a:t>
            </a:r>
            <a:r>
              <a:rPr lang="en-US" sz="1600" dirty="0"/>
              <a:t> in the "slides" subdirectory) are under the Creative Commons Attribution 4.0 International Public License. You may obtain a copy of this license at:</a:t>
            </a:r>
          </a:p>
          <a:p>
            <a:pPr fontAlgn="t"/>
            <a:r>
              <a:rPr lang="en-US" sz="1600" dirty="0"/>
              <a:t>https://</a:t>
            </a:r>
            <a:r>
              <a:rPr lang="en-US" sz="1600" dirty="0" err="1"/>
              <a:t>creativecommons.org</a:t>
            </a:r>
            <a:r>
              <a:rPr lang="en-US" sz="1600" dirty="0"/>
              <a:t>/licenses/by/4.0/</a:t>
            </a:r>
            <a:r>
              <a:rPr lang="en-US" sz="1600" dirty="0" err="1"/>
              <a:t>legalcode</a:t>
            </a:r>
            <a:endParaRPr lang="en-US" sz="1600" dirty="0"/>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Primary Training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897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6E0FF-B236-47EE-B8BB-C39A3EF8B5E1}"/>
              </a:ext>
            </a:extLst>
          </p:cNvPr>
          <p:cNvSpPr>
            <a:spLocks noGrp="1"/>
          </p:cNvSpPr>
          <p:nvPr>
            <p:ph type="title"/>
          </p:nvPr>
        </p:nvSpPr>
        <p:spPr/>
        <p:txBody>
          <a:bodyPr/>
          <a:lstStyle/>
          <a:p>
            <a:r>
              <a:rPr lang="en-GB" dirty="0"/>
              <a:t>So How Does Kubernetes Do It?</a:t>
            </a:r>
          </a:p>
        </p:txBody>
      </p:sp>
      <p:sp>
        <p:nvSpPr>
          <p:cNvPr id="5" name="Text Placeholder 4">
            <a:extLst>
              <a:ext uri="{FF2B5EF4-FFF2-40B4-BE49-F238E27FC236}">
                <a16:creationId xmlns:a16="http://schemas.microsoft.com/office/drawing/2014/main" id="{65179244-0C59-45B6-9854-11E3E0CD105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883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80E-0B35-4F2F-B024-C561EF8CE8EC}"/>
              </a:ext>
            </a:extLst>
          </p:cNvPr>
          <p:cNvSpPr>
            <a:spLocks noGrp="1"/>
          </p:cNvSpPr>
          <p:nvPr>
            <p:ph type="title"/>
          </p:nvPr>
        </p:nvSpPr>
        <p:spPr/>
        <p:txBody>
          <a:bodyPr/>
          <a:lstStyle/>
          <a:p>
            <a:r>
              <a:rPr lang="en-GB" dirty="0"/>
              <a:t>Kubernetes Imposes Network Requirements</a:t>
            </a:r>
          </a:p>
        </p:txBody>
      </p:sp>
      <p:sp>
        <p:nvSpPr>
          <p:cNvPr id="3" name="Content Placeholder 2">
            <a:extLst>
              <a:ext uri="{FF2B5EF4-FFF2-40B4-BE49-F238E27FC236}">
                <a16:creationId xmlns:a16="http://schemas.microsoft.com/office/drawing/2014/main" id="{296BF138-FE0F-4256-B429-719176AE9BF2}"/>
              </a:ext>
            </a:extLst>
          </p:cNvPr>
          <p:cNvSpPr>
            <a:spLocks noGrp="1"/>
          </p:cNvSpPr>
          <p:nvPr>
            <p:ph idx="1"/>
          </p:nvPr>
        </p:nvSpPr>
        <p:spPr>
          <a:xfrm>
            <a:off x="609442" y="1372136"/>
            <a:ext cx="7073871" cy="4646990"/>
          </a:xfrm>
        </p:spPr>
        <p:txBody>
          <a:bodyPr/>
          <a:lstStyle/>
          <a:p>
            <a:r>
              <a:rPr lang="en-GB" dirty="0"/>
              <a:t>The K8s network model requires that:</a:t>
            </a:r>
          </a:p>
          <a:p>
            <a:pPr lvl="1"/>
            <a:r>
              <a:rPr lang="en-GB" dirty="0"/>
              <a:t>all containers can communicate with all other containers without NAT</a:t>
            </a:r>
          </a:p>
          <a:p>
            <a:pPr lvl="1"/>
            <a:r>
              <a:rPr lang="en-GB" dirty="0"/>
              <a:t>all nodes can communicate with all containers (and vice-versa) without NAT</a:t>
            </a:r>
          </a:p>
          <a:p>
            <a:pPr lvl="1"/>
            <a:r>
              <a:rPr lang="en-GB" dirty="0"/>
              <a:t>the IP that a container sees itself as is the same IP that others see it as</a:t>
            </a:r>
          </a:p>
          <a:p>
            <a:r>
              <a:rPr lang="en-GB" dirty="0"/>
              <a:t>This model is less complex </a:t>
            </a:r>
          </a:p>
          <a:p>
            <a:pPr lvl="1"/>
            <a:r>
              <a:rPr lang="en-GB" dirty="0"/>
              <a:t>Compatible with the desire for Kubernetes to enable low-friction porting of apps from VMs to containers </a:t>
            </a:r>
          </a:p>
          <a:p>
            <a:pPr lvl="1"/>
            <a:r>
              <a:rPr lang="en-GB" dirty="0"/>
              <a:t>If your job previously ran in a VM</a:t>
            </a:r>
          </a:p>
          <a:p>
            <a:pPr lvl="2"/>
            <a:r>
              <a:rPr lang="en-GB" dirty="0"/>
              <a:t>Your VM had an IP and could talk to other VMs in your project</a:t>
            </a:r>
          </a:p>
          <a:p>
            <a:pPr lvl="2"/>
            <a:r>
              <a:rPr lang="en-GB" dirty="0"/>
              <a:t>This is the same basic model</a:t>
            </a:r>
          </a:p>
          <a:p>
            <a:pPr lvl="1"/>
            <a:endParaRPr lang="en-GB" dirty="0"/>
          </a:p>
          <a:p>
            <a:pPr lvl="1"/>
            <a:endParaRPr lang="en-GB" dirty="0"/>
          </a:p>
        </p:txBody>
      </p:sp>
    </p:spTree>
    <p:extLst>
      <p:ext uri="{BB962C8B-B14F-4D97-AF65-F5344CB8AC3E}">
        <p14:creationId xmlns:p14="http://schemas.microsoft.com/office/powerpoint/2010/main" val="12649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sp>
        <p:nvSpPr>
          <p:cNvPr id="59" name="Content Placeholder 58">
            <a:extLst>
              <a:ext uri="{FF2B5EF4-FFF2-40B4-BE49-F238E27FC236}">
                <a16:creationId xmlns:a16="http://schemas.microsoft.com/office/drawing/2014/main" id="{BD5CD020-248D-4158-9DE6-6723A64CA8EC}"/>
              </a:ext>
            </a:extLst>
          </p:cNvPr>
          <p:cNvSpPr>
            <a:spLocks noGrp="1"/>
          </p:cNvSpPr>
          <p:nvPr>
            <p:ph sz="half" idx="1"/>
          </p:nvPr>
        </p:nvSpPr>
        <p:spPr/>
        <p:txBody>
          <a:bodyPr/>
          <a:lstStyle/>
          <a:p>
            <a:endParaRPr lang="en-GB" dirty="0"/>
          </a:p>
        </p:txBody>
      </p:sp>
      <p:sp>
        <p:nvSpPr>
          <p:cNvPr id="61" name="Content Placeholder 60">
            <a:extLst>
              <a:ext uri="{FF2B5EF4-FFF2-40B4-BE49-F238E27FC236}">
                <a16:creationId xmlns:a16="http://schemas.microsoft.com/office/drawing/2014/main" id="{2F02D3BF-E7D6-4E59-9CC9-BD7EA055544E}"/>
              </a:ext>
            </a:extLst>
          </p:cNvPr>
          <p:cNvSpPr>
            <a:spLocks noGrp="1"/>
          </p:cNvSpPr>
          <p:nvPr>
            <p:ph sz="half" idx="2"/>
          </p:nvPr>
        </p:nvSpPr>
        <p:spPr/>
        <p:txBody>
          <a:bodyPr/>
          <a:lstStyle/>
          <a:p>
            <a:r>
              <a:rPr lang="en-GB" dirty="0"/>
              <a:t>The docker0 default bridge is still present but not used</a:t>
            </a:r>
          </a:p>
          <a:p>
            <a:r>
              <a:rPr lang="en-GB" dirty="0"/>
              <a:t>A new interface cbr0 is created on the node</a:t>
            </a:r>
          </a:p>
          <a:p>
            <a:r>
              <a:rPr lang="en-GB" dirty="0"/>
              <a:t>The node maintains a unique IP address range for its pods</a:t>
            </a:r>
          </a:p>
          <a:p>
            <a:pPr lvl="1"/>
            <a:r>
              <a:rPr lang="en-GB" dirty="0"/>
              <a:t>Nodes are controlled from the master</a:t>
            </a:r>
          </a:p>
          <a:p>
            <a:r>
              <a:rPr lang="en-GB" dirty="0"/>
              <a:t>Each pod gets an IP from this range</a:t>
            </a:r>
          </a:p>
          <a:p>
            <a:r>
              <a:rPr lang="en-GB" dirty="0"/>
              <a:t>Routed access out cbr0 </a:t>
            </a:r>
            <a:r>
              <a:rPr lang="en-GB" dirty="0">
                <a:sym typeface="Wingdings" panose="05000000000000000000" pitchFamily="2" charset="2"/>
              </a:rPr>
              <a:t> eth0</a:t>
            </a:r>
            <a:endParaRPr lang="en-GB" dirty="0"/>
          </a:p>
          <a:p>
            <a:endParaRPr lang="en-GB" dirty="0"/>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5" name="Rectangle 44">
            <a:extLst>
              <a:ext uri="{FF2B5EF4-FFF2-40B4-BE49-F238E27FC236}">
                <a16:creationId xmlns:a16="http://schemas.microsoft.com/office/drawing/2014/main" id="{175A7E4C-7439-4B2C-94FA-232E2FD61FA8}"/>
              </a:ext>
            </a:extLst>
          </p:cNvPr>
          <p:cNvSpPr/>
          <p:nvPr/>
        </p:nvSpPr>
        <p:spPr>
          <a:xfrm>
            <a:off x="1608071" y="5415637"/>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2969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6" name="Rounded Rectangle 7">
            <a:extLst>
              <a:ext uri="{FF2B5EF4-FFF2-40B4-BE49-F238E27FC236}">
                <a16:creationId xmlns:a16="http://schemas.microsoft.com/office/drawing/2014/main" id="{D4ADFFD5-3AEB-4FE1-9044-359759EEF3F8}"/>
              </a:ext>
            </a:extLst>
          </p:cNvPr>
          <p:cNvSpPr/>
          <p:nvPr/>
        </p:nvSpPr>
        <p:spPr>
          <a:xfrm>
            <a:off x="6285054" y="2328966"/>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pic>
        <p:nvPicPr>
          <p:cNvPr id="50" name="Picture 39" descr="VMW_ICON_cluster1_2D(F).png">
            <a:extLst>
              <a:ext uri="{FF2B5EF4-FFF2-40B4-BE49-F238E27FC236}">
                <a16:creationId xmlns:a16="http://schemas.microsoft.com/office/drawing/2014/main" id="{D352E144-A183-45CE-95FA-987AF1D6E0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5686" y="3006609"/>
            <a:ext cx="501284" cy="520564"/>
          </a:xfrm>
          <a:prstGeom prst="rect">
            <a:avLst/>
          </a:prstGeom>
        </p:spPr>
      </p:pic>
      <p:sp>
        <p:nvSpPr>
          <p:cNvPr id="51" name="TextBox 21">
            <a:extLst>
              <a:ext uri="{FF2B5EF4-FFF2-40B4-BE49-F238E27FC236}">
                <a16:creationId xmlns:a16="http://schemas.microsoft.com/office/drawing/2014/main" id="{B3B3FD73-1420-4964-9C93-F1DC177B5504}"/>
              </a:ext>
            </a:extLst>
          </p:cNvPr>
          <p:cNvSpPr txBox="1"/>
          <p:nvPr/>
        </p:nvSpPr>
        <p:spPr>
          <a:xfrm>
            <a:off x="6396680" y="3619991"/>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52" name="Rectangle 22">
            <a:extLst>
              <a:ext uri="{FF2B5EF4-FFF2-40B4-BE49-F238E27FC236}">
                <a16:creationId xmlns:a16="http://schemas.microsoft.com/office/drawing/2014/main" id="{C4D3BBE8-ED66-46B7-888B-E53486610C96}"/>
              </a:ext>
            </a:extLst>
          </p:cNvPr>
          <p:cNvSpPr/>
          <p:nvPr/>
        </p:nvSpPr>
        <p:spPr>
          <a:xfrm>
            <a:off x="7260056" y="3708868"/>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7" name="Straight Connector 32">
            <a:extLst>
              <a:ext uri="{FF2B5EF4-FFF2-40B4-BE49-F238E27FC236}">
                <a16:creationId xmlns:a16="http://schemas.microsoft.com/office/drawing/2014/main" id="{52043B20-71DE-4369-9058-A0506CDAF745}"/>
              </a:ext>
            </a:extLst>
          </p:cNvPr>
          <p:cNvCxnSpPr/>
          <p:nvPr/>
        </p:nvCxnSpPr>
        <p:spPr>
          <a:xfrm>
            <a:off x="7387022" y="3848532"/>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36">
            <a:extLst>
              <a:ext uri="{FF2B5EF4-FFF2-40B4-BE49-F238E27FC236}">
                <a16:creationId xmlns:a16="http://schemas.microsoft.com/office/drawing/2014/main" id="{CF903970-9A96-49C7-8EB6-F8CDDED1DF36}"/>
              </a:ext>
            </a:extLst>
          </p:cNvPr>
          <p:cNvSpPr txBox="1"/>
          <p:nvPr/>
        </p:nvSpPr>
        <p:spPr>
          <a:xfrm>
            <a:off x="7564776" y="3708868"/>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2</a:t>
            </a:r>
            <a:r>
              <a:rPr lang="en-US" sz="1200" dirty="0"/>
              <a:t>.1/24</a:t>
            </a:r>
          </a:p>
        </p:txBody>
      </p:sp>
      <p:cxnSp>
        <p:nvCxnSpPr>
          <p:cNvPr id="61" name="Straight Connector 57">
            <a:extLst>
              <a:ext uri="{FF2B5EF4-FFF2-40B4-BE49-F238E27FC236}">
                <a16:creationId xmlns:a16="http://schemas.microsoft.com/office/drawing/2014/main" id="{A027AF23-9197-4F28-9DCA-562CDC31CB5A}"/>
              </a:ext>
            </a:extLst>
          </p:cNvPr>
          <p:cNvCxnSpPr/>
          <p:nvPr/>
        </p:nvCxnSpPr>
        <p:spPr>
          <a:xfrm>
            <a:off x="7395059" y="3511965"/>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7">
            <a:extLst>
              <a:ext uri="{FF2B5EF4-FFF2-40B4-BE49-F238E27FC236}">
                <a16:creationId xmlns:a16="http://schemas.microsoft.com/office/drawing/2014/main" id="{C89BBE0C-3DC8-4D96-B2E4-9A2CA75EF864}"/>
              </a:ext>
            </a:extLst>
          </p:cNvPr>
          <p:cNvCxnSpPr/>
          <p:nvPr/>
        </p:nvCxnSpPr>
        <p:spPr>
          <a:xfrm flipV="1">
            <a:off x="6766883" y="4671606"/>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18" descr="VMW_ICON_cluster2(F).png">
            <a:extLst>
              <a:ext uri="{FF2B5EF4-FFF2-40B4-BE49-F238E27FC236}">
                <a16:creationId xmlns:a16="http://schemas.microsoft.com/office/drawing/2014/main" id="{0AF88046-4A4F-4E35-AC6B-16F220D7C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2810" y="4119103"/>
            <a:ext cx="374554" cy="374554"/>
          </a:xfrm>
          <a:prstGeom prst="rect">
            <a:avLst/>
          </a:prstGeom>
        </p:spPr>
      </p:pic>
      <p:sp>
        <p:nvSpPr>
          <p:cNvPr id="64" name="Rectangle 144">
            <a:extLst>
              <a:ext uri="{FF2B5EF4-FFF2-40B4-BE49-F238E27FC236}">
                <a16:creationId xmlns:a16="http://schemas.microsoft.com/office/drawing/2014/main" id="{FA2CFF1D-12C4-4121-8CB4-F37567208770}"/>
              </a:ext>
            </a:extLst>
          </p:cNvPr>
          <p:cNvSpPr/>
          <p:nvPr/>
        </p:nvSpPr>
        <p:spPr>
          <a:xfrm>
            <a:off x="6883438" y="4585752"/>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65" name="Straight Connector 30">
            <a:extLst>
              <a:ext uri="{FF2B5EF4-FFF2-40B4-BE49-F238E27FC236}">
                <a16:creationId xmlns:a16="http://schemas.microsoft.com/office/drawing/2014/main" id="{5526C1B6-4182-4B00-BE4D-B74993B19D60}"/>
              </a:ext>
            </a:extLst>
          </p:cNvPr>
          <p:cNvCxnSpPr/>
          <p:nvPr/>
        </p:nvCxnSpPr>
        <p:spPr>
          <a:xfrm>
            <a:off x="7387022" y="4493659"/>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30">
            <a:extLst>
              <a:ext uri="{FF2B5EF4-FFF2-40B4-BE49-F238E27FC236}">
                <a16:creationId xmlns:a16="http://schemas.microsoft.com/office/drawing/2014/main" id="{A023C2EA-448E-49DC-B251-0E972A98BA1B}"/>
              </a:ext>
            </a:extLst>
          </p:cNvPr>
          <p:cNvCxnSpPr/>
          <p:nvPr/>
        </p:nvCxnSpPr>
        <p:spPr>
          <a:xfrm>
            <a:off x="6967080"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30">
            <a:extLst>
              <a:ext uri="{FF2B5EF4-FFF2-40B4-BE49-F238E27FC236}">
                <a16:creationId xmlns:a16="http://schemas.microsoft.com/office/drawing/2014/main" id="{1F378C63-6FEF-41B9-A394-A705887A81C8}"/>
              </a:ext>
            </a:extLst>
          </p:cNvPr>
          <p:cNvCxnSpPr/>
          <p:nvPr/>
        </p:nvCxnSpPr>
        <p:spPr>
          <a:xfrm>
            <a:off x="7881242"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30">
            <a:extLst>
              <a:ext uri="{FF2B5EF4-FFF2-40B4-BE49-F238E27FC236}">
                <a16:creationId xmlns:a16="http://schemas.microsoft.com/office/drawing/2014/main" id="{3E0575BB-AC2C-4A10-B67F-E9F029A860E2}"/>
              </a:ext>
            </a:extLst>
          </p:cNvPr>
          <p:cNvCxnSpPr/>
          <p:nvPr/>
        </p:nvCxnSpPr>
        <p:spPr>
          <a:xfrm>
            <a:off x="8806706"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uppierung 99">
            <a:extLst>
              <a:ext uri="{FF2B5EF4-FFF2-40B4-BE49-F238E27FC236}">
                <a16:creationId xmlns:a16="http://schemas.microsoft.com/office/drawing/2014/main" id="{B604AC77-560F-429C-82CC-4B2F5E229506}"/>
              </a:ext>
            </a:extLst>
          </p:cNvPr>
          <p:cNvGrpSpPr/>
          <p:nvPr/>
        </p:nvGrpSpPr>
        <p:grpSpPr>
          <a:xfrm>
            <a:off x="6630177" y="4869833"/>
            <a:ext cx="761878" cy="424254"/>
            <a:chOff x="9210784" y="3413551"/>
            <a:chExt cx="848784" cy="472649"/>
          </a:xfrm>
        </p:grpSpPr>
        <p:pic>
          <p:nvPicPr>
            <p:cNvPr id="70" name="Picture 23" descr="C:\Users\ju\Desktop\docker-container.png">
              <a:extLst>
                <a:ext uri="{FF2B5EF4-FFF2-40B4-BE49-F238E27FC236}">
                  <a16:creationId xmlns:a16="http://schemas.microsoft.com/office/drawing/2014/main" id="{7783E4CF-B379-4467-B8DF-71C11874FA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1" name="Picture 70" descr="C:\Users\ju\Desktop\docker-container.png">
              <a:extLst>
                <a:ext uri="{FF2B5EF4-FFF2-40B4-BE49-F238E27FC236}">
                  <a16:creationId xmlns:a16="http://schemas.microsoft.com/office/drawing/2014/main" id="{0470663E-5C7D-4DF7-BA75-E7E4DA9579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2" name="Abgerundetes Rechteck 102">
              <a:extLst>
                <a:ext uri="{FF2B5EF4-FFF2-40B4-BE49-F238E27FC236}">
                  <a16:creationId xmlns:a16="http://schemas.microsoft.com/office/drawing/2014/main" id="{C3985F12-6B89-486A-A8B8-C2FCE5D00AC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3" name="Gruppierung 103">
            <a:extLst>
              <a:ext uri="{FF2B5EF4-FFF2-40B4-BE49-F238E27FC236}">
                <a16:creationId xmlns:a16="http://schemas.microsoft.com/office/drawing/2014/main" id="{A823817F-6FE9-4271-A3B7-3C99F9F52D89}"/>
              </a:ext>
            </a:extLst>
          </p:cNvPr>
          <p:cNvGrpSpPr/>
          <p:nvPr/>
        </p:nvGrpSpPr>
        <p:grpSpPr>
          <a:xfrm>
            <a:off x="7500303" y="4871295"/>
            <a:ext cx="761878" cy="424254"/>
            <a:chOff x="9210784" y="3413551"/>
            <a:chExt cx="848784" cy="472649"/>
          </a:xfrm>
        </p:grpSpPr>
        <p:pic>
          <p:nvPicPr>
            <p:cNvPr id="74" name="Picture 23" descr="C:\Users\ju\Desktop\docker-container.png">
              <a:extLst>
                <a:ext uri="{FF2B5EF4-FFF2-40B4-BE49-F238E27FC236}">
                  <a16:creationId xmlns:a16="http://schemas.microsoft.com/office/drawing/2014/main" id="{83626DDF-3677-44C0-885F-9A68AB67BD1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5" name="Picture 23" descr="C:\Users\ju\Desktop\docker-container.png">
              <a:extLst>
                <a:ext uri="{FF2B5EF4-FFF2-40B4-BE49-F238E27FC236}">
                  <a16:creationId xmlns:a16="http://schemas.microsoft.com/office/drawing/2014/main" id="{85C79B83-3AF7-4305-93D0-97BF81AC26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6" name="Abgerundetes Rechteck 106">
              <a:extLst>
                <a:ext uri="{FF2B5EF4-FFF2-40B4-BE49-F238E27FC236}">
                  <a16:creationId xmlns:a16="http://schemas.microsoft.com/office/drawing/2014/main" id="{17F79E91-DC1F-4398-BC29-02F577F41CE1}"/>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7" name="Gruppierung 107">
            <a:extLst>
              <a:ext uri="{FF2B5EF4-FFF2-40B4-BE49-F238E27FC236}">
                <a16:creationId xmlns:a16="http://schemas.microsoft.com/office/drawing/2014/main" id="{30936F6E-F428-43B3-AB64-655C2F936527}"/>
              </a:ext>
            </a:extLst>
          </p:cNvPr>
          <p:cNvGrpSpPr/>
          <p:nvPr/>
        </p:nvGrpSpPr>
        <p:grpSpPr>
          <a:xfrm>
            <a:off x="8423785" y="4864882"/>
            <a:ext cx="761878" cy="424254"/>
            <a:chOff x="9210784" y="3413551"/>
            <a:chExt cx="848784" cy="472649"/>
          </a:xfrm>
        </p:grpSpPr>
        <p:pic>
          <p:nvPicPr>
            <p:cNvPr id="78" name="Picture 23" descr="C:\Users\ju\Desktop\docker-container.png">
              <a:extLst>
                <a:ext uri="{FF2B5EF4-FFF2-40B4-BE49-F238E27FC236}">
                  <a16:creationId xmlns:a16="http://schemas.microsoft.com/office/drawing/2014/main" id="{2F6B7F9E-D94F-4167-961E-3229B421A6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9" name="Picture 23" descr="C:\Users\ju\Desktop\docker-container.png">
              <a:extLst>
                <a:ext uri="{FF2B5EF4-FFF2-40B4-BE49-F238E27FC236}">
                  <a16:creationId xmlns:a16="http://schemas.microsoft.com/office/drawing/2014/main" id="{5F2EE4A2-AA4E-4E30-9E26-12D4A1172B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80" name="Abgerundetes Rechteck 110">
              <a:extLst>
                <a:ext uri="{FF2B5EF4-FFF2-40B4-BE49-F238E27FC236}">
                  <a16:creationId xmlns:a16="http://schemas.microsoft.com/office/drawing/2014/main" id="{B90F515E-4DEC-4D79-997E-268E47B948FA}"/>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81" name="Rectangle 144">
            <a:extLst>
              <a:ext uri="{FF2B5EF4-FFF2-40B4-BE49-F238E27FC236}">
                <a16:creationId xmlns:a16="http://schemas.microsoft.com/office/drawing/2014/main" id="{4A748308-1502-4FDB-A2BB-FF89FC5F62A9}"/>
              </a:ext>
            </a:extLst>
          </p:cNvPr>
          <p:cNvSpPr/>
          <p:nvPr/>
        </p:nvSpPr>
        <p:spPr>
          <a:xfrm>
            <a:off x="7791252" y="458872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2" name="Rectangle 144">
            <a:extLst>
              <a:ext uri="{FF2B5EF4-FFF2-40B4-BE49-F238E27FC236}">
                <a16:creationId xmlns:a16="http://schemas.microsoft.com/office/drawing/2014/main" id="{F3575D19-0FB1-4711-B2EC-55F079352154}"/>
              </a:ext>
            </a:extLst>
          </p:cNvPr>
          <p:cNvSpPr/>
          <p:nvPr/>
        </p:nvSpPr>
        <p:spPr>
          <a:xfrm>
            <a:off x="8709551" y="459377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3" name="TextBox 36">
            <a:extLst>
              <a:ext uri="{FF2B5EF4-FFF2-40B4-BE49-F238E27FC236}">
                <a16:creationId xmlns:a16="http://schemas.microsoft.com/office/drawing/2014/main" id="{A52A83A7-74A4-43F7-9635-DE74E4534909}"/>
              </a:ext>
            </a:extLst>
          </p:cNvPr>
          <p:cNvSpPr txBox="1"/>
          <p:nvPr/>
        </p:nvSpPr>
        <p:spPr>
          <a:xfrm>
            <a:off x="6435277" y="4393284"/>
            <a:ext cx="663211" cy="228540"/>
          </a:xfrm>
          <a:prstGeom prst="rect">
            <a:avLst/>
          </a:prstGeom>
          <a:noFill/>
        </p:spPr>
        <p:txBody>
          <a:bodyPr wrap="square" lIns="0" tIns="0" rIns="0" bIns="0" rtlCol="0">
            <a:noAutofit/>
          </a:bodyPr>
          <a:lstStyle/>
          <a:p>
            <a:pPr>
              <a:lnSpc>
                <a:spcPct val="90000"/>
              </a:lnSpc>
            </a:pPr>
            <a:r>
              <a:rPr lang="en-US" sz="1200" dirty="0"/>
              <a:t>10.24.2.2</a:t>
            </a:r>
          </a:p>
        </p:txBody>
      </p:sp>
      <p:sp>
        <p:nvSpPr>
          <p:cNvPr id="84" name="TextBox 83">
            <a:extLst>
              <a:ext uri="{FF2B5EF4-FFF2-40B4-BE49-F238E27FC236}">
                <a16:creationId xmlns:a16="http://schemas.microsoft.com/office/drawing/2014/main" id="{E51DCED8-2251-477F-899E-79144F14C978}"/>
              </a:ext>
            </a:extLst>
          </p:cNvPr>
          <p:cNvSpPr txBox="1"/>
          <p:nvPr/>
        </p:nvSpPr>
        <p:spPr>
          <a:xfrm>
            <a:off x="7610478" y="4392180"/>
            <a:ext cx="663211" cy="228540"/>
          </a:xfrm>
          <a:prstGeom prst="rect">
            <a:avLst/>
          </a:prstGeom>
          <a:noFill/>
        </p:spPr>
        <p:txBody>
          <a:bodyPr wrap="square" lIns="0" tIns="0" rIns="0" bIns="0" rtlCol="0">
            <a:noAutofit/>
          </a:bodyPr>
          <a:lstStyle/>
          <a:p>
            <a:pPr>
              <a:lnSpc>
                <a:spcPct val="90000"/>
              </a:lnSpc>
            </a:pPr>
            <a:r>
              <a:rPr lang="en-US" sz="1200" dirty="0"/>
              <a:t>10.24.2.3</a:t>
            </a:r>
          </a:p>
        </p:txBody>
      </p:sp>
      <p:sp>
        <p:nvSpPr>
          <p:cNvPr id="85" name="TextBox 36">
            <a:extLst>
              <a:ext uri="{FF2B5EF4-FFF2-40B4-BE49-F238E27FC236}">
                <a16:creationId xmlns:a16="http://schemas.microsoft.com/office/drawing/2014/main" id="{252EB35B-0F09-4084-8F7D-75BC8587659F}"/>
              </a:ext>
            </a:extLst>
          </p:cNvPr>
          <p:cNvSpPr txBox="1"/>
          <p:nvPr/>
        </p:nvSpPr>
        <p:spPr>
          <a:xfrm>
            <a:off x="8547261" y="4392402"/>
            <a:ext cx="663211" cy="228540"/>
          </a:xfrm>
          <a:prstGeom prst="rect">
            <a:avLst/>
          </a:prstGeom>
          <a:noFill/>
        </p:spPr>
        <p:txBody>
          <a:bodyPr wrap="square" lIns="0" tIns="0" rIns="0" bIns="0" rtlCol="0">
            <a:noAutofit/>
          </a:bodyPr>
          <a:lstStyle/>
          <a:p>
            <a:pPr>
              <a:lnSpc>
                <a:spcPct val="90000"/>
              </a:lnSpc>
            </a:pPr>
            <a:r>
              <a:rPr lang="en-US" sz="1200" dirty="0"/>
              <a:t>10.24.2.4</a:t>
            </a:r>
          </a:p>
        </p:txBody>
      </p:sp>
      <p:cxnSp>
        <p:nvCxnSpPr>
          <p:cNvPr id="86" name="Straight Connector 17">
            <a:extLst>
              <a:ext uri="{FF2B5EF4-FFF2-40B4-BE49-F238E27FC236}">
                <a16:creationId xmlns:a16="http://schemas.microsoft.com/office/drawing/2014/main" id="{9A433DB1-6B16-483A-ACF5-D483EC2DE164}"/>
              </a:ext>
            </a:extLst>
          </p:cNvPr>
          <p:cNvCxnSpPr>
            <a:cxnSpLocks/>
          </p:cNvCxnSpPr>
          <p:nvPr/>
        </p:nvCxnSpPr>
        <p:spPr>
          <a:xfrm>
            <a:off x="8746838" y="3700744"/>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0">
            <a:extLst>
              <a:ext uri="{FF2B5EF4-FFF2-40B4-BE49-F238E27FC236}">
                <a16:creationId xmlns:a16="http://schemas.microsoft.com/office/drawing/2014/main" id="{CFAD3E0F-DAAC-4CA2-817D-3184F10D04CD}"/>
              </a:ext>
            </a:extLst>
          </p:cNvPr>
          <p:cNvCxnSpPr>
            <a:cxnSpLocks/>
          </p:cNvCxnSpPr>
          <p:nvPr/>
        </p:nvCxnSpPr>
        <p:spPr>
          <a:xfrm>
            <a:off x="8931918" y="2784089"/>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59">
            <a:extLst>
              <a:ext uri="{FF2B5EF4-FFF2-40B4-BE49-F238E27FC236}">
                <a16:creationId xmlns:a16="http://schemas.microsoft.com/office/drawing/2014/main" id="{7249C460-E999-4CCA-BA04-79FB76E26DCC}"/>
              </a:ext>
            </a:extLst>
          </p:cNvPr>
          <p:cNvSpPr txBox="1"/>
          <p:nvPr/>
        </p:nvSpPr>
        <p:spPr>
          <a:xfrm>
            <a:off x="8240394" y="2549610"/>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89" name="TextBox 61">
            <a:extLst>
              <a:ext uri="{FF2B5EF4-FFF2-40B4-BE49-F238E27FC236}">
                <a16:creationId xmlns:a16="http://schemas.microsoft.com/office/drawing/2014/main" id="{30099896-DAF4-454C-8F3D-124B3A474BFA}"/>
              </a:ext>
            </a:extLst>
          </p:cNvPr>
          <p:cNvSpPr txBox="1"/>
          <p:nvPr/>
        </p:nvSpPr>
        <p:spPr>
          <a:xfrm>
            <a:off x="8931917" y="2357923"/>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90" name="Rectangle 60">
            <a:extLst>
              <a:ext uri="{FF2B5EF4-FFF2-40B4-BE49-F238E27FC236}">
                <a16:creationId xmlns:a16="http://schemas.microsoft.com/office/drawing/2014/main" id="{F7902E5B-4584-47A0-80C6-254BED3F7388}"/>
              </a:ext>
            </a:extLst>
          </p:cNvPr>
          <p:cNvSpPr/>
          <p:nvPr/>
        </p:nvSpPr>
        <p:spPr>
          <a:xfrm>
            <a:off x="8847342"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91" name="Straight Connector 43">
            <a:extLst>
              <a:ext uri="{FF2B5EF4-FFF2-40B4-BE49-F238E27FC236}">
                <a16:creationId xmlns:a16="http://schemas.microsoft.com/office/drawing/2014/main" id="{B14E3965-2C56-4119-9EFE-2FBD758DF416}"/>
              </a:ext>
            </a:extLst>
          </p:cNvPr>
          <p:cNvCxnSpPr/>
          <p:nvPr/>
        </p:nvCxnSpPr>
        <p:spPr>
          <a:xfrm>
            <a:off x="7405324" y="2707909"/>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59">
            <a:extLst>
              <a:ext uri="{FF2B5EF4-FFF2-40B4-BE49-F238E27FC236}">
                <a16:creationId xmlns:a16="http://schemas.microsoft.com/office/drawing/2014/main" id="{14D1A1BD-1827-4905-BB68-9446E34327AA}"/>
              </a:ext>
            </a:extLst>
          </p:cNvPr>
          <p:cNvSpPr txBox="1"/>
          <p:nvPr/>
        </p:nvSpPr>
        <p:spPr>
          <a:xfrm>
            <a:off x="6437086" y="2517459"/>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93" name="Rectangle 60">
            <a:extLst>
              <a:ext uri="{FF2B5EF4-FFF2-40B4-BE49-F238E27FC236}">
                <a16:creationId xmlns:a16="http://schemas.microsoft.com/office/drawing/2014/main" id="{C8A7D08B-90C0-4B67-8FD4-F094EC82E12D}"/>
              </a:ext>
            </a:extLst>
          </p:cNvPr>
          <p:cNvSpPr/>
          <p:nvPr/>
        </p:nvSpPr>
        <p:spPr>
          <a:xfrm>
            <a:off x="7291054"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4" name="TextBox 61">
            <a:extLst>
              <a:ext uri="{FF2B5EF4-FFF2-40B4-BE49-F238E27FC236}">
                <a16:creationId xmlns:a16="http://schemas.microsoft.com/office/drawing/2014/main" id="{C23541EA-F774-46C0-B577-302D61E3370F}"/>
              </a:ext>
            </a:extLst>
          </p:cNvPr>
          <p:cNvSpPr txBox="1"/>
          <p:nvPr/>
        </p:nvSpPr>
        <p:spPr>
          <a:xfrm>
            <a:off x="7378709" y="2400792"/>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95" name="Straight Connector 17">
            <a:extLst>
              <a:ext uri="{FF2B5EF4-FFF2-40B4-BE49-F238E27FC236}">
                <a16:creationId xmlns:a16="http://schemas.microsoft.com/office/drawing/2014/main" id="{12D678B5-9DBF-4A6A-BAC6-F8FDB1B21283}"/>
              </a:ext>
            </a:extLst>
          </p:cNvPr>
          <p:cNvCxnSpPr>
            <a:cxnSpLocks/>
          </p:cNvCxnSpPr>
          <p:nvPr/>
        </p:nvCxnSpPr>
        <p:spPr>
          <a:xfrm flipV="1">
            <a:off x="570075" y="2067582"/>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43">
            <a:extLst>
              <a:ext uri="{FF2B5EF4-FFF2-40B4-BE49-F238E27FC236}">
                <a16:creationId xmlns:a16="http://schemas.microsoft.com/office/drawing/2014/main" id="{BEE04FF8-B6A2-49A8-A0F9-24A9EBC3F3CC}"/>
              </a:ext>
            </a:extLst>
          </p:cNvPr>
          <p:cNvCxnSpPr/>
          <p:nvPr/>
        </p:nvCxnSpPr>
        <p:spPr>
          <a:xfrm>
            <a:off x="1945929" y="207548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43">
            <a:extLst>
              <a:ext uri="{FF2B5EF4-FFF2-40B4-BE49-F238E27FC236}">
                <a16:creationId xmlns:a16="http://schemas.microsoft.com/office/drawing/2014/main" id="{B1536B23-DD14-4174-825A-EAC4FFD6C431}"/>
              </a:ext>
            </a:extLst>
          </p:cNvPr>
          <p:cNvCxnSpPr/>
          <p:nvPr/>
        </p:nvCxnSpPr>
        <p:spPr>
          <a:xfrm>
            <a:off x="7395059" y="2053202"/>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78">
            <a:extLst>
              <a:ext uri="{FF2B5EF4-FFF2-40B4-BE49-F238E27FC236}">
                <a16:creationId xmlns:a16="http://schemas.microsoft.com/office/drawing/2014/main" id="{AEA16640-4DA1-4A0B-AB24-4570D7EDC675}"/>
              </a:ext>
            </a:extLst>
          </p:cNvPr>
          <p:cNvSpPr/>
          <p:nvPr/>
        </p:nvSpPr>
        <p:spPr>
          <a:xfrm>
            <a:off x="4097067" y="5983964"/>
            <a:ext cx="3632937" cy="523084"/>
          </a:xfrm>
          <a:prstGeom prst="rect">
            <a:avLst/>
          </a:prstGeom>
          <a:solidFill>
            <a:schemeClr val="tx1">
              <a:lumMod val="75000"/>
            </a:schemeClr>
          </a:solidFill>
          <a:ln>
            <a:solidFill>
              <a:schemeClr val="tx1"/>
            </a:solidFill>
            <a:prstDash val="dash"/>
          </a:ln>
        </p:spPr>
        <p:txBody>
          <a:bodyPr wrap="square">
            <a:spAutoFit/>
          </a:bodyPr>
          <a:lstStyle/>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10.24.1.0/24 10.240.0.3</a:t>
            </a:r>
          </a:p>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10.24.2.0/24 10.240.0.4  </a:t>
            </a:r>
          </a:p>
        </p:txBody>
      </p:sp>
      <p:grpSp>
        <p:nvGrpSpPr>
          <p:cNvPr id="6" name="Group 5">
            <a:extLst>
              <a:ext uri="{FF2B5EF4-FFF2-40B4-BE49-F238E27FC236}">
                <a16:creationId xmlns:a16="http://schemas.microsoft.com/office/drawing/2014/main" id="{6F448CBB-321F-46BF-AE89-04A9BCFD9BD5}"/>
              </a:ext>
            </a:extLst>
          </p:cNvPr>
          <p:cNvGrpSpPr/>
          <p:nvPr/>
        </p:nvGrpSpPr>
        <p:grpSpPr>
          <a:xfrm>
            <a:off x="2271831" y="2156812"/>
            <a:ext cx="6578916" cy="2448162"/>
            <a:chOff x="4077225" y="542312"/>
            <a:chExt cx="6580630" cy="2448800"/>
          </a:xfrm>
        </p:grpSpPr>
        <p:cxnSp>
          <p:nvCxnSpPr>
            <p:cNvPr id="7" name="Straight Connector 6">
              <a:extLst>
                <a:ext uri="{FF2B5EF4-FFF2-40B4-BE49-F238E27FC236}">
                  <a16:creationId xmlns:a16="http://schemas.microsoft.com/office/drawing/2014/main" id="{511423F3-9307-454A-AF13-E29B45D05F6A}"/>
                </a:ext>
              </a:extLst>
            </p:cNvPr>
            <p:cNvCxnSpPr>
              <a:cxnSpLocks/>
            </p:cNvCxnSpPr>
            <p:nvPr/>
          </p:nvCxnSpPr>
          <p:spPr>
            <a:xfrm flipV="1">
              <a:off x="4378237" y="2822974"/>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BC35C7A-B8B6-4F02-94D3-18EE1003B996}"/>
                </a:ext>
              </a:extLst>
            </p:cNvPr>
            <p:cNvCxnSpPr>
              <a:cxnSpLocks/>
            </p:cNvCxnSpPr>
            <p:nvPr/>
          </p:nvCxnSpPr>
          <p:spPr>
            <a:xfrm>
              <a:off x="9635101" y="2833168"/>
              <a:ext cx="1022754" cy="10286"/>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B95EDA4-0F6E-430A-82EC-148D8C689C60}"/>
                </a:ext>
              </a:extLst>
            </p:cNvPr>
            <p:cNvCxnSpPr>
              <a:cxnSpLocks/>
            </p:cNvCxnSpPr>
            <p:nvPr/>
          </p:nvCxnSpPr>
          <p:spPr>
            <a:xfrm>
              <a:off x="4077225" y="2822974"/>
              <a:ext cx="300478" cy="1"/>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9E2643-C09A-4FDC-B5DE-01E7579E6C89}"/>
                </a:ext>
              </a:extLst>
            </p:cNvPr>
            <p:cNvCxnSpPr>
              <a:cxnSpLocks/>
            </p:cNvCxnSpPr>
            <p:nvPr/>
          </p:nvCxnSpPr>
          <p:spPr>
            <a:xfrm flipV="1">
              <a:off x="4077226" y="542313"/>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8EC429-7FF0-4CF5-B0DF-F6C515E345EA}"/>
                </a:ext>
              </a:extLst>
            </p:cNvPr>
            <p:cNvCxnSpPr>
              <a:cxnSpLocks/>
            </p:cNvCxnSpPr>
            <p:nvPr/>
          </p:nvCxnSpPr>
          <p:spPr>
            <a:xfrm>
              <a:off x="4077225" y="542313"/>
              <a:ext cx="5547397"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F875C2E-52B4-4B37-8C46-36A7F03BF737}"/>
                </a:ext>
              </a:extLst>
            </p:cNvPr>
            <p:cNvCxnSpPr>
              <a:cxnSpLocks/>
            </p:cNvCxnSpPr>
            <p:nvPr/>
          </p:nvCxnSpPr>
          <p:spPr>
            <a:xfrm flipV="1">
              <a:off x="9624622" y="542312"/>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0D4947-3EB5-4986-AB3C-09511AE54A31}"/>
                </a:ext>
              </a:extLst>
            </p:cNvPr>
            <p:cNvCxnSpPr>
              <a:cxnSpLocks/>
            </p:cNvCxnSpPr>
            <p:nvPr/>
          </p:nvCxnSpPr>
          <p:spPr>
            <a:xfrm flipV="1">
              <a:off x="10623426" y="2841115"/>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535C34-ED88-425D-B96B-875ABA20A625}"/>
              </a:ext>
            </a:extLst>
          </p:cNvPr>
          <p:cNvSpPr/>
          <p:nvPr/>
        </p:nvSpPr>
        <p:spPr>
          <a:xfrm>
            <a:off x="1520008" y="5431035"/>
            <a:ext cx="3883385" cy="369108"/>
          </a:xfrm>
          <a:prstGeom prst="rect">
            <a:avLst/>
          </a:prstGeom>
        </p:spPr>
        <p:txBody>
          <a:bodyPr wrap="none">
            <a:spAutoFit/>
          </a:bodyPr>
          <a:lstStyle/>
          <a:p>
            <a:r>
              <a:rPr lang="en-GB" sz="1799" dirty="0"/>
              <a:t>Kubernetes Node (a docker host)</a:t>
            </a:r>
          </a:p>
        </p:txBody>
      </p:sp>
      <p:sp>
        <p:nvSpPr>
          <p:cNvPr id="105" name="Rectangle 104">
            <a:extLst>
              <a:ext uri="{FF2B5EF4-FFF2-40B4-BE49-F238E27FC236}">
                <a16:creationId xmlns:a16="http://schemas.microsoft.com/office/drawing/2014/main" id="{6F6F3FAB-6FAE-43F2-A535-3558F98A0D26}"/>
              </a:ext>
            </a:extLst>
          </p:cNvPr>
          <p:cNvSpPr/>
          <p:nvPr/>
        </p:nvSpPr>
        <p:spPr>
          <a:xfrm>
            <a:off x="7087818" y="5454828"/>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179726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12E30-1466-4FDC-9AF7-E1BDA7C0FB71}"/>
              </a:ext>
            </a:extLst>
          </p:cNvPr>
          <p:cNvSpPr>
            <a:spLocks noGrp="1"/>
          </p:cNvSpPr>
          <p:nvPr>
            <p:ph type="title"/>
          </p:nvPr>
        </p:nvSpPr>
        <p:spPr/>
        <p:txBody>
          <a:bodyPr/>
          <a:lstStyle/>
          <a:p>
            <a:r>
              <a:rPr lang="en-GB" dirty="0"/>
              <a:t>Kubernetes Network Add-ons</a:t>
            </a:r>
          </a:p>
        </p:txBody>
      </p:sp>
      <p:sp>
        <p:nvSpPr>
          <p:cNvPr id="6" name="Content Placeholder 5">
            <a:extLst>
              <a:ext uri="{FF2B5EF4-FFF2-40B4-BE49-F238E27FC236}">
                <a16:creationId xmlns:a16="http://schemas.microsoft.com/office/drawing/2014/main" id="{C4620162-537C-4350-812F-7453865ED52E}"/>
              </a:ext>
            </a:extLst>
          </p:cNvPr>
          <p:cNvSpPr>
            <a:spLocks noGrp="1"/>
          </p:cNvSpPr>
          <p:nvPr>
            <p:ph sz="half" idx="1"/>
          </p:nvPr>
        </p:nvSpPr>
        <p:spPr/>
        <p:txBody>
          <a:bodyPr/>
          <a:lstStyle/>
          <a:p>
            <a:r>
              <a:rPr lang="en-GB" dirty="0"/>
              <a:t>Cilium</a:t>
            </a:r>
          </a:p>
          <a:p>
            <a:r>
              <a:rPr lang="en-GB" dirty="0" err="1"/>
              <a:t>Contiv</a:t>
            </a:r>
            <a:endParaRPr lang="en-GB" dirty="0"/>
          </a:p>
          <a:p>
            <a:r>
              <a:rPr lang="en-GB" dirty="0"/>
              <a:t>Contrail</a:t>
            </a:r>
          </a:p>
          <a:p>
            <a:r>
              <a:rPr lang="en-GB" dirty="0"/>
              <a:t>Flannel</a:t>
            </a:r>
          </a:p>
          <a:p>
            <a:r>
              <a:rPr lang="en-GB" dirty="0" err="1"/>
              <a:t>Nuage</a:t>
            </a:r>
            <a:r>
              <a:rPr lang="en-GB" dirty="0"/>
              <a:t> Networks VCS</a:t>
            </a:r>
          </a:p>
          <a:p>
            <a:r>
              <a:rPr lang="en-GB" dirty="0" err="1"/>
              <a:t>OpenVSwitch</a:t>
            </a:r>
            <a:endParaRPr lang="en-GB" dirty="0"/>
          </a:p>
          <a:p>
            <a:r>
              <a:rPr lang="en-GB" dirty="0"/>
              <a:t>Open Virtual Network (OVN)</a:t>
            </a:r>
          </a:p>
          <a:p>
            <a:r>
              <a:rPr lang="en-GB" dirty="0"/>
              <a:t>Project Calico</a:t>
            </a:r>
          </a:p>
          <a:p>
            <a:r>
              <a:rPr lang="en-GB" dirty="0"/>
              <a:t>Romana</a:t>
            </a:r>
          </a:p>
          <a:p>
            <a:r>
              <a:rPr lang="en-GB" dirty="0"/>
              <a:t>Weave	</a:t>
            </a:r>
          </a:p>
          <a:p>
            <a:endParaRPr lang="en-GB" dirty="0"/>
          </a:p>
        </p:txBody>
      </p:sp>
      <p:sp>
        <p:nvSpPr>
          <p:cNvPr id="2" name="Content Placeholder 1">
            <a:extLst>
              <a:ext uri="{FF2B5EF4-FFF2-40B4-BE49-F238E27FC236}">
                <a16:creationId xmlns:a16="http://schemas.microsoft.com/office/drawing/2014/main" id="{7E89AC5C-FAAB-4179-85EE-4CAEB1383EEB}"/>
              </a:ext>
            </a:extLst>
          </p:cNvPr>
          <p:cNvSpPr>
            <a:spLocks noGrp="1"/>
          </p:cNvSpPr>
          <p:nvPr>
            <p:ph sz="half" idx="2"/>
          </p:nvPr>
        </p:nvSpPr>
        <p:spPr/>
        <p:txBody>
          <a:bodyPr/>
          <a:lstStyle/>
          <a:p>
            <a:r>
              <a:rPr lang="en-GB" dirty="0"/>
              <a:t>While these networking add-ons help, there is already a killer SDN solution on the market…</a:t>
            </a:r>
          </a:p>
          <a:p>
            <a:endParaRPr lang="en-GB" dirty="0"/>
          </a:p>
          <a:p>
            <a:r>
              <a:rPr lang="en-GB" sz="3199" b="1" dirty="0"/>
              <a:t>NSX-T!</a:t>
            </a:r>
          </a:p>
          <a:p>
            <a:endParaRPr lang="en-GB" dirty="0"/>
          </a:p>
          <a:p>
            <a:r>
              <a:rPr lang="en-GB" dirty="0"/>
              <a:t>NSX-T 2.0 provides K8s network add-on</a:t>
            </a:r>
          </a:p>
          <a:p>
            <a:r>
              <a:rPr lang="en-GB" dirty="0"/>
              <a:t>Enables containers to get all the NSX benefits</a:t>
            </a:r>
          </a:p>
          <a:p>
            <a:pPr lvl="1"/>
            <a:r>
              <a:rPr lang="en-GB" dirty="0"/>
              <a:t>Overlay, micro-segmentation, monitoring</a:t>
            </a:r>
          </a:p>
          <a:p>
            <a:endParaRPr lang="en-GB" dirty="0"/>
          </a:p>
          <a:p>
            <a:r>
              <a:rPr lang="en-GB" dirty="0">
                <a:highlight>
                  <a:srgbClr val="FFFF00"/>
                </a:highlight>
              </a:rPr>
              <a:t>VMware PKS includes NSX-T</a:t>
            </a:r>
          </a:p>
          <a:p>
            <a:endParaRPr lang="en-GB" dirty="0"/>
          </a:p>
        </p:txBody>
      </p:sp>
    </p:spTree>
    <p:extLst>
      <p:ext uri="{BB962C8B-B14F-4D97-AF65-F5344CB8AC3E}">
        <p14:creationId xmlns:p14="http://schemas.microsoft.com/office/powerpoint/2010/main" val="38851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BDEF7C-E5DC-084A-B6F7-88B2D04F2941}"/>
              </a:ext>
            </a:extLst>
          </p:cNvPr>
          <p:cNvPicPr>
            <a:picLocks noGrp="1" noChangeAspect="1"/>
          </p:cNvPicPr>
          <p:nvPr>
            <p:ph sz="quarter" idx="14"/>
          </p:nvPr>
        </p:nvPicPr>
        <p:blipFill>
          <a:blip r:embed="rId2"/>
          <a:stretch>
            <a:fillRect/>
          </a:stretch>
        </p:blipFill>
        <p:spPr>
          <a:xfrm>
            <a:off x="2957695" y="971903"/>
            <a:ext cx="6618560" cy="5200297"/>
          </a:xfrm>
        </p:spPr>
      </p:pic>
      <p:sp>
        <p:nvSpPr>
          <p:cNvPr id="3" name="Title 2">
            <a:extLst>
              <a:ext uri="{FF2B5EF4-FFF2-40B4-BE49-F238E27FC236}">
                <a16:creationId xmlns:a16="http://schemas.microsoft.com/office/drawing/2014/main" id="{E8903C96-9475-3345-8BB5-96811A25BC3D}"/>
              </a:ext>
            </a:extLst>
          </p:cNvPr>
          <p:cNvSpPr>
            <a:spLocks noGrp="1"/>
          </p:cNvSpPr>
          <p:nvPr>
            <p:ph type="title"/>
          </p:nvPr>
        </p:nvSpPr>
        <p:spPr/>
        <p:txBody>
          <a:bodyPr/>
          <a:lstStyle/>
          <a:p>
            <a:r>
              <a:rPr lang="en-US" dirty="0"/>
              <a:t>Scanning Images for Vulnerabilities</a:t>
            </a:r>
          </a:p>
        </p:txBody>
      </p:sp>
      <p:sp>
        <p:nvSpPr>
          <p:cNvPr id="4" name="Subtitle 3">
            <a:extLst>
              <a:ext uri="{FF2B5EF4-FFF2-40B4-BE49-F238E27FC236}">
                <a16:creationId xmlns:a16="http://schemas.microsoft.com/office/drawing/2014/main" id="{2F9DDAE0-6B7A-2345-B478-50C77C14E8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63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Developer Workflow</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
        <p:nvSpPr>
          <p:cNvPr id="5" name="Rectangle 4">
            <a:extLst>
              <a:ext uri="{FF2B5EF4-FFF2-40B4-BE49-F238E27FC236}">
                <a16:creationId xmlns:a16="http://schemas.microsoft.com/office/drawing/2014/main" id="{292882B1-A9F1-2F42-AF51-AA4F5A6644A5}"/>
              </a:ext>
            </a:extLst>
          </p:cNvPr>
          <p:cNvSpPr/>
          <p:nvPr/>
        </p:nvSpPr>
        <p:spPr>
          <a:xfrm>
            <a:off x="6990811" y="1455808"/>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
        <p:nvSpPr>
          <p:cNvPr id="6" name="Oval 5">
            <a:extLst>
              <a:ext uri="{FF2B5EF4-FFF2-40B4-BE49-F238E27FC236}">
                <a16:creationId xmlns:a16="http://schemas.microsoft.com/office/drawing/2014/main" id="{545CBEC4-9AA4-6C4C-8E1E-E0AC62F83CFE}"/>
              </a:ext>
            </a:extLst>
          </p:cNvPr>
          <p:cNvSpPr/>
          <p:nvPr/>
        </p:nvSpPr>
        <p:spPr>
          <a:xfrm>
            <a:off x="2488477" y="4506685"/>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Developer</a:t>
            </a:r>
          </a:p>
        </p:txBody>
      </p:sp>
      <p:sp>
        <p:nvSpPr>
          <p:cNvPr id="8" name="Rectangle 7">
            <a:extLst>
              <a:ext uri="{FF2B5EF4-FFF2-40B4-BE49-F238E27FC236}">
                <a16:creationId xmlns:a16="http://schemas.microsoft.com/office/drawing/2014/main" id="{5B96314B-A720-B54C-ACA0-EE747E7B5CBE}"/>
              </a:ext>
            </a:extLst>
          </p:cNvPr>
          <p:cNvSpPr/>
          <p:nvPr/>
        </p:nvSpPr>
        <p:spPr>
          <a:xfrm>
            <a:off x="2429694"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err="1">
                <a:solidFill>
                  <a:schemeClr val="bg1"/>
                </a:solidFill>
              </a:rPr>
              <a:t>Git</a:t>
            </a:r>
            <a:r>
              <a:rPr lang="en-US" dirty="0">
                <a:solidFill>
                  <a:schemeClr val="bg1"/>
                </a:solidFill>
              </a:rPr>
              <a:t> Repository</a:t>
            </a:r>
          </a:p>
        </p:txBody>
      </p:sp>
      <p:sp>
        <p:nvSpPr>
          <p:cNvPr id="9" name="Rectangle 8">
            <a:extLst>
              <a:ext uri="{FF2B5EF4-FFF2-40B4-BE49-F238E27FC236}">
                <a16:creationId xmlns:a16="http://schemas.microsoft.com/office/drawing/2014/main" id="{F7EBC30F-0CA6-EF43-B23C-DD726FE0B69D}"/>
              </a:ext>
            </a:extLst>
          </p:cNvPr>
          <p:cNvSpPr/>
          <p:nvPr/>
        </p:nvSpPr>
        <p:spPr>
          <a:xfrm>
            <a:off x="4010300" y="163570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Jenkins or</a:t>
            </a:r>
          </a:p>
          <a:p>
            <a:pPr algn="ctr">
              <a:spcAft>
                <a:spcPts val="600"/>
              </a:spcAft>
            </a:pPr>
            <a:r>
              <a:rPr lang="en-US" dirty="0">
                <a:solidFill>
                  <a:schemeClr val="bg1"/>
                </a:solidFill>
              </a:rPr>
              <a:t>Concourse</a:t>
            </a:r>
          </a:p>
        </p:txBody>
      </p:sp>
      <p:sp>
        <p:nvSpPr>
          <p:cNvPr id="10" name="Internal Storage 9">
            <a:extLst>
              <a:ext uri="{FF2B5EF4-FFF2-40B4-BE49-F238E27FC236}">
                <a16:creationId xmlns:a16="http://schemas.microsoft.com/office/drawing/2014/main" id="{B563A4D7-EED1-0245-A346-DCE9AAB9B3FA}"/>
              </a:ext>
            </a:extLst>
          </p:cNvPr>
          <p:cNvSpPr/>
          <p:nvPr/>
        </p:nvSpPr>
        <p:spPr>
          <a:xfrm>
            <a:off x="6245138" y="4423183"/>
            <a:ext cx="3069772" cy="1272219"/>
          </a:xfrm>
          <a:prstGeom prst="flowChartInternalStorage">
            <a:avLst/>
          </a:prstGeom>
          <a:solidFill>
            <a:schemeClr val="bg1">
              <a:lumMod val="95000"/>
            </a:schemeClr>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Build App</a:t>
            </a:r>
          </a:p>
          <a:p>
            <a:pPr algn="ctr"/>
            <a:r>
              <a:rPr lang="en-US" dirty="0">
                <a:solidFill>
                  <a:schemeClr val="tx2"/>
                </a:solidFill>
              </a:rPr>
              <a:t>Build Container</a:t>
            </a:r>
          </a:p>
          <a:p>
            <a:pPr algn="ctr"/>
            <a:r>
              <a:rPr lang="en-US" dirty="0">
                <a:solidFill>
                  <a:schemeClr val="tx2"/>
                </a:solidFill>
              </a:rPr>
              <a:t>Test App in Container</a:t>
            </a:r>
          </a:p>
          <a:p>
            <a:pPr algn="ctr"/>
            <a:r>
              <a:rPr lang="en-US" dirty="0">
                <a:solidFill>
                  <a:schemeClr val="tx2"/>
                </a:solidFill>
              </a:rPr>
              <a:t>Push to Registry</a:t>
            </a:r>
          </a:p>
        </p:txBody>
      </p:sp>
      <p:cxnSp>
        <p:nvCxnSpPr>
          <p:cNvPr id="13" name="Straight Arrow Connector 12">
            <a:extLst>
              <a:ext uri="{FF2B5EF4-FFF2-40B4-BE49-F238E27FC236}">
                <a16:creationId xmlns:a16="http://schemas.microsoft.com/office/drawing/2014/main" id="{B6587331-74E3-D44A-BC08-6637C2E81314}"/>
              </a:ext>
            </a:extLst>
          </p:cNvPr>
          <p:cNvCxnSpPr>
            <a:stCxn id="6" idx="0"/>
            <a:endCxn id="8" idx="2"/>
          </p:cNvCxnSpPr>
          <p:nvPr/>
        </p:nvCxnSpPr>
        <p:spPr bwMode="gray">
          <a:xfrm flipV="1">
            <a:off x="3174277" y="3950746"/>
            <a:ext cx="0" cy="55593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5EEEC6-A792-F940-8D06-3EC3B72131CE}"/>
              </a:ext>
            </a:extLst>
          </p:cNvPr>
          <p:cNvCxnSpPr>
            <a:cxnSpLocks/>
            <a:stCxn id="8" idx="0"/>
            <a:endCxn id="9" idx="1"/>
          </p:cNvCxnSpPr>
          <p:nvPr/>
        </p:nvCxnSpPr>
        <p:spPr bwMode="gray">
          <a:xfrm flipV="1">
            <a:off x="3174277" y="2034119"/>
            <a:ext cx="836023" cy="111979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88B57C-71A8-9E4B-A6B4-203700E1C854}"/>
              </a:ext>
            </a:extLst>
          </p:cNvPr>
          <p:cNvCxnSpPr>
            <a:cxnSpLocks/>
            <a:stCxn id="9" idx="3"/>
            <a:endCxn id="10" idx="0"/>
          </p:cNvCxnSpPr>
          <p:nvPr/>
        </p:nvCxnSpPr>
        <p:spPr bwMode="gray">
          <a:xfrm>
            <a:off x="5499466" y="2034119"/>
            <a:ext cx="2280558" cy="23890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7CCEB-2A1E-2744-A47D-C1895AFE1789}"/>
              </a:ext>
            </a:extLst>
          </p:cNvPr>
          <p:cNvCxnSpPr>
            <a:cxnSpLocks/>
            <a:stCxn id="9" idx="3"/>
            <a:endCxn id="5" idx="1"/>
          </p:cNvCxnSpPr>
          <p:nvPr/>
        </p:nvCxnSpPr>
        <p:spPr bwMode="gray">
          <a:xfrm flipV="1">
            <a:off x="5499466" y="1854226"/>
            <a:ext cx="1491345" cy="1798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AC584C-407A-9143-ABA2-3188FAAEA897}"/>
              </a:ext>
            </a:extLst>
          </p:cNvPr>
          <p:cNvCxnSpPr>
            <a:cxnSpLocks/>
            <a:stCxn id="6" idx="6"/>
            <a:endCxn id="10" idx="1"/>
          </p:cNvCxnSpPr>
          <p:nvPr/>
        </p:nvCxnSpPr>
        <p:spPr bwMode="gray">
          <a:xfrm flipV="1">
            <a:off x="3860077" y="5059293"/>
            <a:ext cx="2385061" cy="221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8EAAC7-B56C-FC41-81A7-C3C08C4BE25C}"/>
              </a:ext>
            </a:extLst>
          </p:cNvPr>
          <p:cNvSpPr txBox="1"/>
          <p:nvPr/>
        </p:nvSpPr>
        <p:spPr>
          <a:xfrm>
            <a:off x="2072097" y="4136382"/>
            <a:ext cx="832760" cy="184666"/>
          </a:xfrm>
          <a:prstGeom prst="rect">
            <a:avLst/>
          </a:prstGeom>
        </p:spPr>
        <p:txBody>
          <a:bodyPr wrap="square" lIns="0" tIns="0" rIns="0" bIns="0" rtlCol="0">
            <a:spAutoFit/>
          </a:bodyPr>
          <a:lstStyle/>
          <a:p>
            <a:pPr algn="l">
              <a:spcAft>
                <a:spcPts val="600"/>
              </a:spcAft>
            </a:pPr>
            <a:r>
              <a:rPr lang="en-US" sz="1200" dirty="0"/>
              <a:t>Push Code</a:t>
            </a:r>
          </a:p>
        </p:txBody>
      </p:sp>
      <p:sp>
        <p:nvSpPr>
          <p:cNvPr id="34" name="TextBox 33">
            <a:extLst>
              <a:ext uri="{FF2B5EF4-FFF2-40B4-BE49-F238E27FC236}">
                <a16:creationId xmlns:a16="http://schemas.microsoft.com/office/drawing/2014/main" id="{2D794000-8E55-D946-8259-7D5D30AB7F2B}"/>
              </a:ext>
            </a:extLst>
          </p:cNvPr>
          <p:cNvSpPr txBox="1"/>
          <p:nvPr/>
        </p:nvSpPr>
        <p:spPr>
          <a:xfrm>
            <a:off x="2649314" y="2428022"/>
            <a:ext cx="1020535" cy="184666"/>
          </a:xfrm>
          <a:prstGeom prst="rect">
            <a:avLst/>
          </a:prstGeom>
        </p:spPr>
        <p:txBody>
          <a:bodyPr wrap="square" lIns="0" tIns="0" rIns="0" bIns="0" rtlCol="0">
            <a:spAutoFit/>
          </a:bodyPr>
          <a:lstStyle/>
          <a:p>
            <a:pPr algn="l">
              <a:spcAft>
                <a:spcPts val="600"/>
              </a:spcAft>
            </a:pPr>
            <a:r>
              <a:rPr lang="en-US" sz="1200" dirty="0"/>
              <a:t>Trigger Build</a:t>
            </a:r>
          </a:p>
        </p:txBody>
      </p:sp>
      <p:sp>
        <p:nvSpPr>
          <p:cNvPr id="36" name="TextBox 35">
            <a:extLst>
              <a:ext uri="{FF2B5EF4-FFF2-40B4-BE49-F238E27FC236}">
                <a16:creationId xmlns:a16="http://schemas.microsoft.com/office/drawing/2014/main" id="{AFC94048-7B6B-CF47-B819-3DCDAA034360}"/>
              </a:ext>
            </a:extLst>
          </p:cNvPr>
          <p:cNvSpPr txBox="1"/>
          <p:nvPr/>
        </p:nvSpPr>
        <p:spPr>
          <a:xfrm>
            <a:off x="5793924" y="3235359"/>
            <a:ext cx="1534886" cy="184666"/>
          </a:xfrm>
          <a:prstGeom prst="rect">
            <a:avLst/>
          </a:prstGeom>
        </p:spPr>
        <p:txBody>
          <a:bodyPr wrap="square" lIns="0" tIns="0" rIns="0" bIns="0" rtlCol="0">
            <a:spAutoFit/>
          </a:bodyPr>
          <a:lstStyle/>
          <a:p>
            <a:pPr algn="l">
              <a:spcAft>
                <a:spcPts val="600"/>
              </a:spcAft>
            </a:pPr>
            <a:r>
              <a:rPr lang="en-US" sz="1200" dirty="0"/>
              <a:t>Build, Test</a:t>
            </a:r>
          </a:p>
        </p:txBody>
      </p:sp>
      <p:sp>
        <p:nvSpPr>
          <p:cNvPr id="37" name="TextBox 36">
            <a:extLst>
              <a:ext uri="{FF2B5EF4-FFF2-40B4-BE49-F238E27FC236}">
                <a16:creationId xmlns:a16="http://schemas.microsoft.com/office/drawing/2014/main" id="{0C903951-6E42-0A42-A971-BF94B65AB45C}"/>
              </a:ext>
            </a:extLst>
          </p:cNvPr>
          <p:cNvSpPr txBox="1"/>
          <p:nvPr/>
        </p:nvSpPr>
        <p:spPr>
          <a:xfrm>
            <a:off x="5839917" y="1455808"/>
            <a:ext cx="962569" cy="184666"/>
          </a:xfrm>
          <a:prstGeom prst="rect">
            <a:avLst/>
          </a:prstGeom>
        </p:spPr>
        <p:txBody>
          <a:bodyPr wrap="square" lIns="0" tIns="0" rIns="0" bIns="0" rtlCol="0">
            <a:spAutoFit/>
          </a:bodyPr>
          <a:lstStyle/>
          <a:p>
            <a:pPr algn="l">
              <a:spcAft>
                <a:spcPts val="600"/>
              </a:spcAft>
            </a:pPr>
            <a:r>
              <a:rPr lang="en-US" sz="1200" dirty="0"/>
              <a:t>Archive</a:t>
            </a:r>
          </a:p>
        </p:txBody>
      </p:sp>
      <p:sp>
        <p:nvSpPr>
          <p:cNvPr id="39" name="TextBox 38">
            <a:extLst>
              <a:ext uri="{FF2B5EF4-FFF2-40B4-BE49-F238E27FC236}">
                <a16:creationId xmlns:a16="http://schemas.microsoft.com/office/drawing/2014/main" id="{70561CB0-0C28-704B-A3B5-D2FB5347D728}"/>
              </a:ext>
            </a:extLst>
          </p:cNvPr>
          <p:cNvSpPr txBox="1"/>
          <p:nvPr/>
        </p:nvSpPr>
        <p:spPr>
          <a:xfrm>
            <a:off x="4245431" y="5081450"/>
            <a:ext cx="1789612" cy="184666"/>
          </a:xfrm>
          <a:prstGeom prst="rect">
            <a:avLst/>
          </a:prstGeom>
        </p:spPr>
        <p:txBody>
          <a:bodyPr wrap="square" lIns="0" tIns="0" rIns="0" bIns="0" rtlCol="0">
            <a:spAutoFit/>
          </a:bodyPr>
          <a:lstStyle/>
          <a:p>
            <a:pPr algn="l">
              <a:spcAft>
                <a:spcPts val="600"/>
              </a:spcAft>
            </a:pPr>
            <a:r>
              <a:rPr lang="en-US" sz="1200" dirty="0"/>
              <a:t>Watch for build errors</a:t>
            </a:r>
          </a:p>
        </p:txBody>
      </p:sp>
    </p:spTree>
    <p:extLst>
      <p:ext uri="{BB962C8B-B14F-4D97-AF65-F5344CB8AC3E}">
        <p14:creationId xmlns:p14="http://schemas.microsoft.com/office/powerpoint/2010/main" val="41879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Continuous Deployment</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
        <p:nvSpPr>
          <p:cNvPr id="5" name="Rectangle 4">
            <a:extLst>
              <a:ext uri="{FF2B5EF4-FFF2-40B4-BE49-F238E27FC236}">
                <a16:creationId xmlns:a16="http://schemas.microsoft.com/office/drawing/2014/main" id="{292882B1-A9F1-2F42-AF51-AA4F5A6644A5}"/>
              </a:ext>
            </a:extLst>
          </p:cNvPr>
          <p:cNvSpPr/>
          <p:nvPr/>
        </p:nvSpPr>
        <p:spPr>
          <a:xfrm>
            <a:off x="3370215"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
        <p:nvSpPr>
          <p:cNvPr id="6" name="Oval 5">
            <a:extLst>
              <a:ext uri="{FF2B5EF4-FFF2-40B4-BE49-F238E27FC236}">
                <a16:creationId xmlns:a16="http://schemas.microsoft.com/office/drawing/2014/main" id="{545CBEC4-9AA4-6C4C-8E1E-E0AC62F83CFE}"/>
              </a:ext>
            </a:extLst>
          </p:cNvPr>
          <p:cNvSpPr/>
          <p:nvPr/>
        </p:nvSpPr>
        <p:spPr>
          <a:xfrm>
            <a:off x="437606" y="4506685"/>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Developer</a:t>
            </a:r>
          </a:p>
        </p:txBody>
      </p:sp>
      <p:sp>
        <p:nvSpPr>
          <p:cNvPr id="7" name="Oval 6">
            <a:extLst>
              <a:ext uri="{FF2B5EF4-FFF2-40B4-BE49-F238E27FC236}">
                <a16:creationId xmlns:a16="http://schemas.microsoft.com/office/drawing/2014/main" id="{BD4BA78A-0AF1-384D-876C-B0F77458BAF3}"/>
              </a:ext>
            </a:extLst>
          </p:cNvPr>
          <p:cNvSpPr/>
          <p:nvPr/>
        </p:nvSpPr>
        <p:spPr>
          <a:xfrm>
            <a:off x="5168537" y="4506686"/>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SRE or </a:t>
            </a:r>
          </a:p>
          <a:p>
            <a:pPr algn="ctr">
              <a:spcAft>
                <a:spcPts val="600"/>
              </a:spcAft>
            </a:pPr>
            <a:r>
              <a:rPr lang="en-US" sz="1200" dirty="0">
                <a:solidFill>
                  <a:schemeClr val="bg1"/>
                </a:solidFill>
              </a:rPr>
              <a:t>Operator</a:t>
            </a:r>
          </a:p>
        </p:txBody>
      </p:sp>
      <p:sp>
        <p:nvSpPr>
          <p:cNvPr id="8" name="Rectangle 7">
            <a:extLst>
              <a:ext uri="{FF2B5EF4-FFF2-40B4-BE49-F238E27FC236}">
                <a16:creationId xmlns:a16="http://schemas.microsoft.com/office/drawing/2014/main" id="{5B96314B-A720-B54C-ACA0-EE747E7B5CBE}"/>
              </a:ext>
            </a:extLst>
          </p:cNvPr>
          <p:cNvSpPr/>
          <p:nvPr/>
        </p:nvSpPr>
        <p:spPr>
          <a:xfrm>
            <a:off x="378823"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err="1">
                <a:solidFill>
                  <a:schemeClr val="bg1"/>
                </a:solidFill>
              </a:rPr>
              <a:t>Git</a:t>
            </a:r>
            <a:r>
              <a:rPr lang="en-US" dirty="0">
                <a:solidFill>
                  <a:schemeClr val="bg1"/>
                </a:solidFill>
              </a:rPr>
              <a:t> Repository</a:t>
            </a:r>
          </a:p>
        </p:txBody>
      </p:sp>
      <p:sp>
        <p:nvSpPr>
          <p:cNvPr id="9" name="Rectangle 8">
            <a:extLst>
              <a:ext uri="{FF2B5EF4-FFF2-40B4-BE49-F238E27FC236}">
                <a16:creationId xmlns:a16="http://schemas.microsoft.com/office/drawing/2014/main" id="{F7EBC30F-0CA6-EF43-B23C-DD726FE0B69D}"/>
              </a:ext>
            </a:extLst>
          </p:cNvPr>
          <p:cNvSpPr/>
          <p:nvPr/>
        </p:nvSpPr>
        <p:spPr>
          <a:xfrm>
            <a:off x="1881049" y="1447064"/>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Jenkins or</a:t>
            </a:r>
          </a:p>
          <a:p>
            <a:pPr algn="ctr">
              <a:spcAft>
                <a:spcPts val="600"/>
              </a:spcAft>
            </a:pPr>
            <a:r>
              <a:rPr lang="en-US" dirty="0">
                <a:solidFill>
                  <a:schemeClr val="bg1"/>
                </a:solidFill>
              </a:rPr>
              <a:t>Concourse</a:t>
            </a:r>
          </a:p>
        </p:txBody>
      </p:sp>
      <p:sp>
        <p:nvSpPr>
          <p:cNvPr id="10" name="Internal Storage 9">
            <a:extLst>
              <a:ext uri="{FF2B5EF4-FFF2-40B4-BE49-F238E27FC236}">
                <a16:creationId xmlns:a16="http://schemas.microsoft.com/office/drawing/2014/main" id="{B563A4D7-EED1-0245-A346-DCE9AAB9B3FA}"/>
              </a:ext>
            </a:extLst>
          </p:cNvPr>
          <p:cNvSpPr/>
          <p:nvPr/>
        </p:nvSpPr>
        <p:spPr>
          <a:xfrm>
            <a:off x="4114798" y="1248136"/>
            <a:ext cx="3069772" cy="1272219"/>
          </a:xfrm>
          <a:prstGeom prst="flowChartInternalStorage">
            <a:avLst/>
          </a:prstGeom>
          <a:solidFill>
            <a:schemeClr val="bg1">
              <a:lumMod val="95000"/>
            </a:schemeClr>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Build App</a:t>
            </a:r>
          </a:p>
          <a:p>
            <a:pPr algn="ctr"/>
            <a:r>
              <a:rPr lang="en-US" dirty="0">
                <a:solidFill>
                  <a:schemeClr val="tx2"/>
                </a:solidFill>
              </a:rPr>
              <a:t>Build Container</a:t>
            </a:r>
          </a:p>
          <a:p>
            <a:pPr algn="ctr"/>
            <a:r>
              <a:rPr lang="en-US" dirty="0">
                <a:solidFill>
                  <a:schemeClr val="tx2"/>
                </a:solidFill>
              </a:rPr>
              <a:t>Test App in Container</a:t>
            </a:r>
          </a:p>
          <a:p>
            <a:pPr algn="ctr"/>
            <a:r>
              <a:rPr lang="en-US" dirty="0">
                <a:solidFill>
                  <a:schemeClr val="tx2"/>
                </a:solidFill>
              </a:rPr>
              <a:t>Push to Registry</a:t>
            </a:r>
          </a:p>
        </p:txBody>
      </p:sp>
      <p:sp>
        <p:nvSpPr>
          <p:cNvPr id="11" name="Rectangle 10">
            <a:extLst>
              <a:ext uri="{FF2B5EF4-FFF2-40B4-BE49-F238E27FC236}">
                <a16:creationId xmlns:a16="http://schemas.microsoft.com/office/drawing/2014/main" id="{7B9525EA-C32E-994C-B0AF-AD047907EBE8}"/>
              </a:ext>
            </a:extLst>
          </p:cNvPr>
          <p:cNvSpPr/>
          <p:nvPr/>
        </p:nvSpPr>
        <p:spPr>
          <a:xfrm>
            <a:off x="8865323" y="1445550"/>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Tree>
    <p:extLst>
      <p:ext uri="{BB962C8B-B14F-4D97-AF65-F5344CB8AC3E}">
        <p14:creationId xmlns:p14="http://schemas.microsoft.com/office/powerpoint/2010/main" val="33353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146592-D773-2147-95F7-AA1633A70C7B}"/>
              </a:ext>
            </a:extLst>
          </p:cNvPr>
          <p:cNvSpPr>
            <a:spLocks noGrp="1"/>
          </p:cNvSpPr>
          <p:nvPr>
            <p:ph sz="quarter" idx="14"/>
          </p:nvPr>
        </p:nvSpPr>
        <p:spPr/>
        <p:txBody>
          <a:bodyPr/>
          <a:lstStyle/>
          <a:p>
            <a:r>
              <a:rPr lang="en-US" dirty="0"/>
              <a:t>Deploy Jenkins to your local dev box</a:t>
            </a:r>
          </a:p>
          <a:p>
            <a:pPr lvl="1"/>
            <a:r>
              <a:rPr lang="en-US" dirty="0">
                <a:hlinkClick r:id="rId2"/>
              </a:rPr>
              <a:t>https://github.com/tompscanlan/vmware-container-workshop/tree/master/15-run-jenkins</a:t>
            </a:r>
            <a:endParaRPr lang="en-US" dirty="0"/>
          </a:p>
          <a:p>
            <a:pPr lvl="1"/>
            <a:endParaRPr lang="en-US" dirty="0"/>
          </a:p>
        </p:txBody>
      </p:sp>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Continuous Integration and Continuous Deployment</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Tree>
    <p:extLst>
      <p:ext uri="{BB962C8B-B14F-4D97-AF65-F5344CB8AC3E}">
        <p14:creationId xmlns:p14="http://schemas.microsoft.com/office/powerpoint/2010/main" val="27185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We have created materials for running the hands on portions of this workshop</a:t>
            </a:r>
          </a:p>
          <a:p>
            <a:r>
              <a:rPr lang="en-US" dirty="0"/>
              <a:t>Clone or download code from:</a:t>
            </a:r>
          </a:p>
          <a:p>
            <a:r>
              <a:rPr lang="en-US" dirty="0">
                <a:latin typeface="Courier" pitchFamily="2" charset="0"/>
                <a:hlinkClick r:id="rId2"/>
              </a:rPr>
              <a:t>https://github.com/tompscanlan/vmware-container-workshop</a:t>
            </a:r>
            <a:endParaRPr lang="en-US" dirty="0">
              <a:latin typeface="Courier" pitchFamily="2" charset="0"/>
            </a:endParaRPr>
          </a:p>
          <a:p>
            <a:endParaRPr lang="en-US" dirty="0">
              <a:latin typeface="Courier" pitchFamily="2" charset="0"/>
            </a:endParaRPr>
          </a:p>
          <a:p>
            <a:pPr>
              <a:buNone/>
            </a:pPr>
            <a:r>
              <a:rPr lang="en-US" dirty="0"/>
              <a:t>We will reference this repository throughout the workshop</a:t>
            </a:r>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Hands-On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160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5537</Words>
  <Application>Microsoft Macintosh PowerPoint</Application>
  <PresentationFormat>Custom</PresentationFormat>
  <Paragraphs>1191</Paragraphs>
  <Slides>98</Slides>
  <Notes>20</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98</vt:i4>
      </vt:variant>
    </vt:vector>
  </HeadingPairs>
  <TitlesOfParts>
    <vt:vector size="110"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PowerPoint Presentation</vt:lpstr>
      <vt:lpstr>PowerPoint Presentation</vt:lpstr>
      <vt:lpstr>PowerPoint Presentation</vt:lpstr>
      <vt:lpstr>Goals for this workshop</vt:lpstr>
      <vt:lpstr>Expectations</vt:lpstr>
      <vt:lpstr>Primary Training Materials</vt:lpstr>
      <vt:lpstr>Hands-On Materials</vt:lpstr>
      <vt:lpstr>Hands-On With vSphere Integrated Containers</vt:lpstr>
      <vt:lpstr>Install Pre-reqs</vt:lpstr>
      <vt:lpstr>Get a Docker Endpoint</vt:lpstr>
      <vt:lpstr>Install Docker Locally</vt:lpstr>
      <vt:lpstr>Verify it is working</vt:lpstr>
      <vt:lpstr>Get a Docker Endpoint for Deployment</vt:lpstr>
      <vt:lpstr>Check the VCH Docker Endpoint</vt:lpstr>
      <vt:lpstr>Certificates</vt:lpstr>
      <vt:lpstr>Docker Introduction</vt:lpstr>
      <vt:lpstr>Head to http://container.training/intro-fullday.yml.html</vt:lpstr>
      <vt:lpstr>Why Use Docker?</vt:lpstr>
      <vt:lpstr>Why Use Docker?</vt:lpstr>
      <vt:lpstr>Why Use Docker?</vt:lpstr>
      <vt:lpstr>After Docker</vt:lpstr>
      <vt:lpstr>Containers Aren’t New</vt:lpstr>
      <vt:lpstr>Layered View</vt:lpstr>
      <vt:lpstr>Docker Objects</vt:lpstr>
      <vt:lpstr>What is an Image?</vt:lpstr>
      <vt:lpstr>What is a Container?</vt:lpstr>
      <vt:lpstr>What is a Dockerfile?</vt:lpstr>
      <vt:lpstr>What is a Registry?</vt:lpstr>
      <vt:lpstr>Docker Components</vt:lpstr>
      <vt:lpstr>Initial Hands-On with Docker</vt:lpstr>
      <vt:lpstr>Running Basic Containers</vt:lpstr>
      <vt:lpstr>Running single command and get output</vt:lpstr>
      <vt:lpstr>Run an OS as a container</vt:lpstr>
      <vt:lpstr>Ephemeral nature of containers</vt:lpstr>
      <vt:lpstr>Container Host and Registry</vt:lpstr>
      <vt:lpstr>Running Basic Containers</vt:lpstr>
      <vt:lpstr>Container Registry</vt:lpstr>
      <vt:lpstr>Container Registry</vt:lpstr>
      <vt:lpstr>Docker Build</vt:lpstr>
      <vt:lpstr>Hands-On</vt:lpstr>
      <vt:lpstr>Docker Tag</vt:lpstr>
      <vt:lpstr>Docker Push</vt:lpstr>
      <vt:lpstr>Check Image in Repository</vt:lpstr>
      <vt:lpstr>Hands-on Build and Push</vt:lpstr>
      <vt:lpstr>Working with images</vt:lpstr>
      <vt:lpstr>Operating Containers</vt:lpstr>
      <vt:lpstr>Running Basic Containers</vt:lpstr>
      <vt:lpstr>Running Basic Containers Hands-On</vt:lpstr>
      <vt:lpstr>What is container orchestration</vt:lpstr>
      <vt:lpstr>Deploying (Scheduling) Container ‘Apps’ (Multi-Container Based)</vt:lpstr>
      <vt:lpstr>Hands-on with Swarm</vt:lpstr>
      <vt:lpstr>Hands-on with Kubernetes</vt:lpstr>
      <vt:lpstr>Kubernetes vs Swarm: General</vt:lpstr>
      <vt:lpstr>Kubernetes vs Swarm: Storage</vt:lpstr>
      <vt:lpstr>Kubernetes vs Swarm: Services</vt:lpstr>
      <vt:lpstr>Kubernetes vs Swarm: Networking</vt:lpstr>
      <vt:lpstr>Storage</vt:lpstr>
      <vt:lpstr>Image layers</vt:lpstr>
      <vt:lpstr>Persistent Storage</vt:lpstr>
      <vt:lpstr>Volumes</vt:lpstr>
      <vt:lpstr>Image layers</vt:lpstr>
      <vt:lpstr>Images</vt:lpstr>
      <vt:lpstr>PowerPoint Presentation</vt:lpstr>
      <vt:lpstr>PowerPoint Presentation</vt:lpstr>
      <vt:lpstr>Scale Out Needs Storage Orchestration</vt:lpstr>
      <vt:lpstr>How Does Kubernetes Do It?</vt:lpstr>
      <vt:lpstr>Kubernetes Solves Persistence with Persistent Volumes</vt:lpstr>
      <vt:lpstr>PowerPoint Presentation</vt:lpstr>
      <vt:lpstr>PowerPoint Presentation</vt:lpstr>
      <vt:lpstr>Docker Default Networking</vt:lpstr>
      <vt:lpstr>Network Interfaces Inside &amp; Out</vt:lpstr>
      <vt:lpstr>Port Expose and Port Publish</vt:lpstr>
      <vt:lpstr>Adding Docker Networks</vt:lpstr>
      <vt:lpstr>Multiple Hosts</vt:lpstr>
      <vt:lpstr>Default Docker Network Model Doesn’t Scale</vt:lpstr>
      <vt:lpstr>Container Orchestration Platform Needed!</vt:lpstr>
      <vt:lpstr>Docker Native Overlay</vt:lpstr>
      <vt:lpstr>So How Does Kubernetes Do It?</vt:lpstr>
      <vt:lpstr>Kubernetes Imposes Network Requirements</vt:lpstr>
      <vt:lpstr>Kubernetes Default Networking</vt:lpstr>
      <vt:lpstr>Kubernetes Default Networking</vt:lpstr>
      <vt:lpstr>Kubernetes Network Add-ons</vt:lpstr>
      <vt:lpstr>Scanning Images for Vulnerabilities</vt:lpstr>
      <vt:lpstr>Developer Workflow</vt:lpstr>
      <vt:lpstr>Continuous Deployment</vt:lpstr>
      <vt:lpstr>Continuous Integration and Continuous Deployment</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2018-03-14T20:45:24Z</dcterms:modified>
</cp:coreProperties>
</file>